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44" r:id="rId2"/>
    <p:sldId id="444" r:id="rId3"/>
    <p:sldId id="445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57" r:id="rId12"/>
    <p:sldId id="458" r:id="rId13"/>
    <p:sldId id="455" r:id="rId14"/>
    <p:sldId id="456" r:id="rId15"/>
    <p:sldId id="446" r:id="rId16"/>
    <p:sldId id="447" r:id="rId17"/>
    <p:sldId id="459" r:id="rId18"/>
    <p:sldId id="435" r:id="rId19"/>
    <p:sldId id="434" r:id="rId20"/>
    <p:sldId id="440" r:id="rId21"/>
    <p:sldId id="437" r:id="rId22"/>
    <p:sldId id="460" r:id="rId23"/>
    <p:sldId id="461" r:id="rId24"/>
    <p:sldId id="270" r:id="rId25"/>
  </p:sldIdLst>
  <p:sldSz cx="12192000" cy="6858000"/>
  <p:notesSz cx="6761163" cy="99425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74120F-F030-F2BD-A3F6-EB36E359F00F}" name="Євгеній Масалов" initials="ЄМ" userId="S::e.o.masalov@ust.edu.ua::cc3419b2-6104-4e0c-81c6-71a117ddbb52" providerId="AD"/>
  <p188:author id="{DFDE2F22-5302-9833-04FA-C15005528398}" name="Дмитро Чернов" initials="ДЧ" userId="S::d.v.chernov@ust.edu.ua::4833e80c-6f1a-478c-9140-383e0e6c1f9f" providerId="AD"/>
  <p188:author id="{8BA3E245-8F12-062B-1DE6-86246C029F65}" name="Сергій Анатолійович Гришечкін" initials="СГ" userId="S::s.a.hryshechkin@ust.edu.ua::815813fe-7274-4411-aa32-b4db499ba0de" providerId="AD"/>
  <p188:author id="{230F7A65-1BB8-E3C7-E082-0A462C8DA2A9}" name="Роман Володимирович Рибалка" initials="РР" userId="S::r.v.rybalka@ust.edu.ua::2a93c29e-4b4b-4fa5-b1cc-ac85eb9571c1" providerId="AD"/>
  <p188:author id="{9D68B6DF-B205-B3C7-1D38-826D33FFC8C3}" name="Тетяна Колесникова" initials="ТК" userId="S::t.o.kolesnykova@ust.edu.ua::ab837b33-a418-4fe0-aad1-3c5e51ce17c8" providerId="AD"/>
  <p188:author id="{3025C4E6-2865-76EE-DECF-CCFD85435F66}" name="Юлія Іванівна Окорокова" initials="ЮО" userId="S::y.i.okorokova@ust.edu.ua::5efc0908-d297-41e7-a4be-9d493c7f59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77CD2-8586-24C7-8383-13B894610EB4}" v="4" dt="2024-08-26T09:59:51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444" autoAdjust="0"/>
  </p:normalViewPr>
  <p:slideViewPr>
    <p:cSldViewPr snapToGrid="0">
      <p:cViewPr varScale="1">
        <p:scale>
          <a:sx n="60" d="100"/>
          <a:sy n="60" d="100"/>
        </p:scale>
        <p:origin x="-110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676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64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47;&#1074;&#1110;&#1090;%20&#1079;%20&#1085;&#1072;&#1091;&#1082;&#1080;%20&#1079;&#1072;%202024%20&#1088;&#1110;&#1082;\&#1053;&#1072;%20&#1074;&#1095;&#1077;&#1085;&#1091;%20&#1088;&#1072;&#1076;&#1091;_26.02.2025&#1088;\&#1043;&#1088;&#1072;&#1092;&#1110;&#1082;&#1080;%20&#1076;&#1086;%20&#1087;&#1088;&#1077;&#1079;&#1077;&#1085;&#1090;&#1072;&#1094;&#1110;&#111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2466039707419"/>
          <c:y val="2.3318349517811591E-2"/>
          <c:w val="0.69510132550045667"/>
          <c:h val="0.72109686172940501"/>
        </c:manualLayout>
      </c:layout>
      <c:doughnut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'Кадровий склад'!$A$71:$A$74</c:f>
              <c:strCache>
                <c:ptCount val="4"/>
                <c:pt idx="0">
                  <c:v>до 40 років</c:v>
                </c:pt>
                <c:pt idx="1">
                  <c:v>41-49 років</c:v>
                </c:pt>
                <c:pt idx="2">
                  <c:v>50-59 років</c:v>
                </c:pt>
                <c:pt idx="3">
                  <c:v>Пенсійний вік</c:v>
                </c:pt>
              </c:strCache>
            </c:strRef>
          </c:cat>
          <c:val>
            <c:numRef>
              <c:f>'Кадровий склад'!$D$71:$D$74</c:f>
              <c:numCache>
                <c:formatCode>0%</c:formatCode>
                <c:ptCount val="4"/>
                <c:pt idx="0">
                  <c:v>0.19600000000000001</c:v>
                </c:pt>
                <c:pt idx="1">
                  <c:v>0.33500000000000002</c:v>
                </c:pt>
                <c:pt idx="2">
                  <c:v>0.253</c:v>
                </c:pt>
                <c:pt idx="3">
                  <c:v>0.214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8.7141732283464529E-2"/>
          <c:y val="0.76695392242636362"/>
          <c:w val="0.86128765252305928"/>
          <c:h val="0.20526829979585903"/>
        </c:manualLayout>
      </c:layout>
      <c:overlay val="0"/>
      <c:txPr>
        <a:bodyPr/>
        <a:lstStyle/>
        <a:p>
          <a:pPr rtl="0">
            <a:defRPr sz="1400"/>
          </a:pPr>
          <a:endParaRPr lang="uk-UA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Публікації!$A$37</c:f>
              <c:strCache>
                <c:ptCount val="1"/>
                <c:pt idx="0">
                  <c:v>Кількість опублікованих розділів монографій, які індексуються у Scopus та/або WoS</c:v>
                </c:pt>
              </c:strCache>
            </c:strRef>
          </c:tx>
          <c:invertIfNegative val="0"/>
          <c:cat>
            <c:strRef>
              <c:f>Публікації!$B$34:$E$34</c:f>
              <c:strCache>
                <c:ptCount val="4"/>
                <c:pt idx="0">
                  <c:v>ННІ ДІІТ</c:v>
                </c:pt>
                <c:pt idx="1">
                  <c:v>ННІ ДмеТІ</c:v>
                </c:pt>
                <c:pt idx="2">
                  <c:v>ННІ ПДАБА</c:v>
                </c:pt>
                <c:pt idx="3">
                  <c:v>ННІ УДХТУ</c:v>
                </c:pt>
              </c:strCache>
            </c:strRef>
          </c:cat>
          <c:val>
            <c:numRef>
              <c:f>Публікації!$B$37:$E$37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341312"/>
        <c:axId val="155134208"/>
      </c:barChart>
      <c:catAx>
        <c:axId val="155341312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txPr>
          <a:bodyPr/>
          <a:lstStyle/>
          <a:p>
            <a:pPr>
              <a:defRPr sz="1300"/>
            </a:pPr>
            <a:endParaRPr lang="uk-UA"/>
          </a:p>
        </c:txPr>
        <c:crossAx val="155134208"/>
        <c:crosses val="autoZero"/>
        <c:auto val="1"/>
        <c:lblAlgn val="ctr"/>
        <c:lblOffset val="100"/>
        <c:noMultiLvlLbl val="0"/>
      </c:catAx>
      <c:valAx>
        <c:axId val="155134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534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Публікації!$A$38</c:f>
              <c:strCache>
                <c:ptCount val="1"/>
                <c:pt idx="0">
                  <c:v>Кількість наукових статей, які індексуються у Scopus та/або WoS </c:v>
                </c:pt>
              </c:strCache>
            </c:strRef>
          </c:tx>
          <c:invertIfNegative val="0"/>
          <c:cat>
            <c:strRef>
              <c:f>Публікації!$B$34:$E$34</c:f>
              <c:strCache>
                <c:ptCount val="4"/>
                <c:pt idx="0">
                  <c:v>ННІ ДІІТ</c:v>
                </c:pt>
                <c:pt idx="1">
                  <c:v>ННІ ДмеТІ</c:v>
                </c:pt>
                <c:pt idx="2">
                  <c:v>ННІ ПДАБА</c:v>
                </c:pt>
                <c:pt idx="3">
                  <c:v>ННІ УДХТУ</c:v>
                </c:pt>
              </c:strCache>
            </c:strRef>
          </c:cat>
          <c:val>
            <c:numRef>
              <c:f>Публікації!$B$38:$E$38</c:f>
              <c:numCache>
                <c:formatCode>General</c:formatCode>
                <c:ptCount val="4"/>
                <c:pt idx="0">
                  <c:v>44</c:v>
                </c:pt>
                <c:pt idx="1">
                  <c:v>37</c:v>
                </c:pt>
                <c:pt idx="2">
                  <c:v>69</c:v>
                </c:pt>
                <c:pt idx="3">
                  <c:v>166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342336"/>
        <c:axId val="155135936"/>
      </c:barChart>
      <c:catAx>
        <c:axId val="15534233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txPr>
          <a:bodyPr/>
          <a:lstStyle/>
          <a:p>
            <a:pPr>
              <a:defRPr sz="1300"/>
            </a:pPr>
            <a:endParaRPr lang="uk-UA"/>
          </a:p>
        </c:txPr>
        <c:crossAx val="155135936"/>
        <c:crosses val="autoZero"/>
        <c:auto val="1"/>
        <c:lblAlgn val="ctr"/>
        <c:lblOffset val="100"/>
        <c:noMultiLvlLbl val="0"/>
      </c:catAx>
      <c:valAx>
        <c:axId val="15513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534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Публікації!$A$39</c:f>
              <c:strCache>
                <c:ptCount val="1"/>
                <c:pt idx="0">
                  <c:v>Кількість наукових статей, які опубліковані у фахових наукових виданнях України категорії 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Публікації!$B$34:$E$34</c:f>
              <c:strCache>
                <c:ptCount val="4"/>
                <c:pt idx="0">
                  <c:v>ННІ ДІІТ</c:v>
                </c:pt>
                <c:pt idx="1">
                  <c:v>ННІ ДмеТІ</c:v>
                </c:pt>
                <c:pt idx="2">
                  <c:v>ННІ ПДАБА</c:v>
                </c:pt>
                <c:pt idx="3">
                  <c:v>ННІ УДХТУ</c:v>
                </c:pt>
              </c:strCache>
            </c:strRef>
          </c:cat>
          <c:val>
            <c:numRef>
              <c:f>Публікації!$B$39:$E$39</c:f>
              <c:numCache>
                <c:formatCode>General</c:formatCode>
                <c:ptCount val="4"/>
                <c:pt idx="0">
                  <c:v>94</c:v>
                </c:pt>
                <c:pt idx="1">
                  <c:v>62</c:v>
                </c:pt>
                <c:pt idx="2">
                  <c:v>102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344384"/>
        <c:axId val="155137664"/>
      </c:barChart>
      <c:catAx>
        <c:axId val="15534438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txPr>
          <a:bodyPr/>
          <a:lstStyle/>
          <a:p>
            <a:pPr>
              <a:defRPr sz="1300"/>
            </a:pPr>
            <a:endParaRPr lang="uk-UA"/>
          </a:p>
        </c:txPr>
        <c:crossAx val="155137664"/>
        <c:crosses val="autoZero"/>
        <c:auto val="1"/>
        <c:lblAlgn val="ctr"/>
        <c:lblOffset val="100"/>
        <c:noMultiLvlLbl val="0"/>
      </c:catAx>
      <c:valAx>
        <c:axId val="155137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53443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Публікації!$A$40</c:f>
              <c:strCache>
                <c:ptCount val="1"/>
                <c:pt idx="0">
                  <c:v>Кількість опублікованих словників, довідників, підручників, посібників, хрестоматій, каталогів та енциклопедій</c:v>
                </c:pt>
              </c:strCache>
            </c:strRef>
          </c:tx>
          <c:invertIfNegative val="0"/>
          <c:cat>
            <c:strRef>
              <c:f>Публікації!$B$34:$E$34</c:f>
              <c:strCache>
                <c:ptCount val="4"/>
                <c:pt idx="0">
                  <c:v>ННІ ДІІТ</c:v>
                </c:pt>
                <c:pt idx="1">
                  <c:v>ННІ ДмеТІ</c:v>
                </c:pt>
                <c:pt idx="2">
                  <c:v>ННІ ПДАБА</c:v>
                </c:pt>
                <c:pt idx="3">
                  <c:v>ННІ УДХТУ</c:v>
                </c:pt>
              </c:strCache>
            </c:strRef>
          </c:cat>
          <c:val>
            <c:numRef>
              <c:f>Публікації!$B$40:$E$40</c:f>
              <c:numCache>
                <c:formatCode>General</c:formatCode>
                <c:ptCount val="4"/>
                <c:pt idx="0">
                  <c:v>19</c:v>
                </c:pt>
                <c:pt idx="1">
                  <c:v>3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512832"/>
        <c:axId val="155139392"/>
      </c:barChart>
      <c:catAx>
        <c:axId val="155512832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txPr>
          <a:bodyPr/>
          <a:lstStyle/>
          <a:p>
            <a:pPr>
              <a:defRPr sz="1300"/>
            </a:pPr>
            <a:endParaRPr lang="uk-UA"/>
          </a:p>
        </c:txPr>
        <c:crossAx val="155139392"/>
        <c:crosses val="autoZero"/>
        <c:auto val="1"/>
        <c:lblAlgn val="ctr"/>
        <c:lblOffset val="100"/>
        <c:noMultiLvlLbl val="0"/>
      </c:catAx>
      <c:valAx>
        <c:axId val="155139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551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ІВ!$A$2</c:f>
              <c:strCache>
                <c:ptCount val="1"/>
                <c:pt idx="0">
                  <c:v>Подано заявок на отримання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ІВ!$B$1:$E$1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ІВ!$B$2:$E$2</c:f>
              <c:numCache>
                <c:formatCode>General</c:formatCode>
                <c:ptCount val="4"/>
                <c:pt idx="0">
                  <c:v>28</c:v>
                </c:pt>
                <c:pt idx="1">
                  <c:v>19</c:v>
                </c:pt>
                <c:pt idx="2">
                  <c:v>13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ІВ!$A$3</c:f>
              <c:strCache>
                <c:ptCount val="1"/>
                <c:pt idx="0">
                  <c:v>Отримано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ІВ!$B$1:$E$1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ІВ!$B$3:$E$3</c:f>
              <c:numCache>
                <c:formatCode>General</c:formatCode>
                <c:ptCount val="4"/>
                <c:pt idx="0">
                  <c:v>46</c:v>
                </c:pt>
                <c:pt idx="1">
                  <c:v>12</c:v>
                </c:pt>
                <c:pt idx="2">
                  <c:v>14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514368"/>
        <c:axId val="155544384"/>
      </c:barChart>
      <c:catAx>
        <c:axId val="15551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uk-UA"/>
          </a:p>
        </c:txPr>
        <c:crossAx val="155544384"/>
        <c:crosses val="autoZero"/>
        <c:auto val="1"/>
        <c:lblAlgn val="ctr"/>
        <c:lblOffset val="100"/>
        <c:noMultiLvlLbl val="0"/>
      </c:catAx>
      <c:valAx>
        <c:axId val="155544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uk-UA"/>
          </a:p>
        </c:txPr>
        <c:crossAx val="155514368"/>
        <c:crosses val="autoZero"/>
        <c:crossBetween val="between"/>
        <c:majorUnit val="10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78800726832244"/>
          <c:y val="4.7246710983556962E-2"/>
          <c:w val="0.80681556632344065"/>
          <c:h val="0.70857360198296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Фінансування!$F$12</c:f>
              <c:strCache>
                <c:ptCount val="1"/>
                <c:pt idx="0">
                  <c:v>Загальний фонд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Фінансування!$G$11:$J$11</c:f>
              <c:strCache>
                <c:ptCount val="4"/>
                <c:pt idx="0">
                  <c:v>ННІ ДІІТ</c:v>
                </c:pt>
                <c:pt idx="1">
                  <c:v>ННІ ДмеТІ</c:v>
                </c:pt>
                <c:pt idx="2">
                  <c:v>ННІ ПДАБА</c:v>
                </c:pt>
                <c:pt idx="3">
                  <c:v>ННІ УДХТУ</c:v>
                </c:pt>
              </c:strCache>
            </c:strRef>
          </c:cat>
          <c:val>
            <c:numRef>
              <c:f>Фінансування!$G$12:$J$12</c:f>
              <c:numCache>
                <c:formatCode>0.00</c:formatCode>
                <c:ptCount val="4"/>
                <c:pt idx="0">
                  <c:v>1.948045</c:v>
                </c:pt>
                <c:pt idx="1">
                  <c:v>1.948045</c:v>
                </c:pt>
                <c:pt idx="2">
                  <c:v>3.9274200000000001</c:v>
                </c:pt>
                <c:pt idx="3">
                  <c:v>23.210650000000001</c:v>
                </c:pt>
              </c:numCache>
            </c:numRef>
          </c:val>
        </c:ser>
        <c:ser>
          <c:idx val="1"/>
          <c:order val="1"/>
          <c:tx>
            <c:strRef>
              <c:f>Фінансування!$F$13</c:f>
              <c:strCache>
                <c:ptCount val="1"/>
                <c:pt idx="0">
                  <c:v>Спеціальний фонд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95726495726495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8205128205128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Фінансування!$G$11:$J$11</c:f>
              <c:strCache>
                <c:ptCount val="4"/>
                <c:pt idx="0">
                  <c:v>ННІ ДІІТ</c:v>
                </c:pt>
                <c:pt idx="1">
                  <c:v>ННІ ДмеТІ</c:v>
                </c:pt>
                <c:pt idx="2">
                  <c:v>ННІ ПДАБА</c:v>
                </c:pt>
                <c:pt idx="3">
                  <c:v>ННІ УДХТУ</c:v>
                </c:pt>
              </c:strCache>
            </c:strRef>
          </c:cat>
          <c:val>
            <c:numRef>
              <c:f>Фінансування!$G$13:$J$13</c:f>
              <c:numCache>
                <c:formatCode>0.00</c:formatCode>
                <c:ptCount val="4"/>
                <c:pt idx="0">
                  <c:v>14.293699999999999</c:v>
                </c:pt>
                <c:pt idx="1">
                  <c:v>9.5596700000000006</c:v>
                </c:pt>
                <c:pt idx="2">
                  <c:v>10.54133</c:v>
                </c:pt>
                <c:pt idx="3">
                  <c:v>11.974005</c:v>
                </c:pt>
              </c:numCache>
            </c:numRef>
          </c:val>
        </c:ser>
        <c:ser>
          <c:idx val="2"/>
          <c:order val="2"/>
          <c:tx>
            <c:strRef>
              <c:f>Фінансування!$F$14</c:f>
              <c:strCache>
                <c:ptCount val="1"/>
                <c:pt idx="0">
                  <c:v>УСЬОГО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367521367521368E-2"/>
                  <c:y val="5.37634181003220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230769230769246E-2"/>
                  <c:y val="-5.3763418100322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Фінансування!$G$11:$J$11</c:f>
              <c:strCache>
                <c:ptCount val="4"/>
                <c:pt idx="0">
                  <c:v>ННІ ДІІТ</c:v>
                </c:pt>
                <c:pt idx="1">
                  <c:v>ННІ ДмеТІ</c:v>
                </c:pt>
                <c:pt idx="2">
                  <c:v>ННІ ПДАБА</c:v>
                </c:pt>
                <c:pt idx="3">
                  <c:v>ННІ УДХТУ</c:v>
                </c:pt>
              </c:strCache>
            </c:strRef>
          </c:cat>
          <c:val>
            <c:numRef>
              <c:f>Фінансування!$G$14:$J$14</c:f>
              <c:numCache>
                <c:formatCode>0.00</c:formatCode>
                <c:ptCount val="4"/>
                <c:pt idx="0">
                  <c:v>16.241744999999998</c:v>
                </c:pt>
                <c:pt idx="1">
                  <c:v>11.507715000000001</c:v>
                </c:pt>
                <c:pt idx="2">
                  <c:v>14.46875</c:v>
                </c:pt>
                <c:pt idx="3">
                  <c:v>35.184654999999999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034560"/>
        <c:axId val="155545536"/>
      </c:barChart>
      <c:catAx>
        <c:axId val="15603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uk-UA"/>
          </a:p>
        </c:txPr>
        <c:crossAx val="155545536"/>
        <c:crosses val="autoZero"/>
        <c:auto val="1"/>
        <c:lblAlgn val="ctr"/>
        <c:lblOffset val="100"/>
        <c:noMultiLvlLbl val="0"/>
      </c:catAx>
      <c:valAx>
        <c:axId val="155545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 b="0"/>
                </a:pPr>
                <a:r>
                  <a:rPr lang="ru-RU" sz="1500" b="0"/>
                  <a:t>млн. грн.</a:t>
                </a:r>
              </a:p>
            </c:rich>
          </c:tx>
          <c:layout>
            <c:manualLayout>
              <c:xMode val="edge"/>
              <c:yMode val="edge"/>
              <c:x val="3.3331650851335889E-3"/>
              <c:y val="0.19900621678582836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uk-UA"/>
          </a:p>
        </c:txPr>
        <c:crossAx val="156034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125782354128842E-2"/>
          <c:y val="0.87652955866160465"/>
          <c:w val="0.82670570024900858"/>
          <c:h val="8.3717191601050012E-2"/>
        </c:manualLayout>
      </c:layout>
      <c:overlay val="0"/>
      <c:txPr>
        <a:bodyPr/>
        <a:lstStyle/>
        <a:p>
          <a:pPr>
            <a:defRPr sz="150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78800726832239"/>
          <c:y val="4.7246710983556962E-2"/>
          <c:w val="0.80681556632344065"/>
          <c:h val="0.70857360198296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Фінансування!$F$2</c:f>
              <c:strCache>
                <c:ptCount val="1"/>
                <c:pt idx="0">
                  <c:v>Усього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Фінансування!$G$1:$I$1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Фінансування!$G$2:$I$2</c:f>
              <c:numCache>
                <c:formatCode>0.00</c:formatCode>
                <c:ptCount val="3"/>
                <c:pt idx="0">
                  <c:v>11.7</c:v>
                </c:pt>
                <c:pt idx="1">
                  <c:v>10.51698</c:v>
                </c:pt>
                <c:pt idx="2">
                  <c:v>77.402865000000006</c:v>
                </c:pt>
              </c:numCache>
            </c:numRef>
          </c:val>
        </c:ser>
        <c:ser>
          <c:idx val="1"/>
          <c:order val="1"/>
          <c:tx>
            <c:strRef>
              <c:f>Фінансування!$F$3</c:f>
              <c:strCache>
                <c:ptCount val="1"/>
                <c:pt idx="0">
                  <c:v>Загальний фонд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Фінансування!$G$1:$I$1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Фінансування!$G$3:$I$3</c:f>
              <c:numCache>
                <c:formatCode>0.00</c:formatCode>
                <c:ptCount val="3"/>
                <c:pt idx="0" formatCode="General">
                  <c:v>4.8</c:v>
                </c:pt>
                <c:pt idx="1">
                  <c:v>3.39072</c:v>
                </c:pt>
                <c:pt idx="2">
                  <c:v>31.03416</c:v>
                </c:pt>
              </c:numCache>
            </c:numRef>
          </c:val>
        </c:ser>
        <c:ser>
          <c:idx val="2"/>
          <c:order val="2"/>
          <c:tx>
            <c:strRef>
              <c:f>Фінансування!$F$4</c:f>
              <c:strCache>
                <c:ptCount val="1"/>
                <c:pt idx="0">
                  <c:v>Спеціальний фонд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Фінансування!$G$1:$I$1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Фінансування!$G$4:$I$4</c:f>
              <c:numCache>
                <c:formatCode>0.00</c:formatCode>
                <c:ptCount val="3"/>
                <c:pt idx="0" formatCode="General">
                  <c:v>6.9</c:v>
                </c:pt>
                <c:pt idx="1">
                  <c:v>7.1262600000000003</c:v>
                </c:pt>
                <c:pt idx="2">
                  <c:v>46.368704999999999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035072"/>
        <c:axId val="155547264"/>
      </c:barChart>
      <c:catAx>
        <c:axId val="15603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uk-UA"/>
          </a:p>
        </c:txPr>
        <c:crossAx val="155547264"/>
        <c:crosses val="autoZero"/>
        <c:auto val="1"/>
        <c:lblAlgn val="ctr"/>
        <c:lblOffset val="100"/>
        <c:noMultiLvlLbl val="0"/>
      </c:catAx>
      <c:valAx>
        <c:axId val="155547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 b="0"/>
                </a:pPr>
                <a:r>
                  <a:rPr lang="ru-RU" sz="1500" b="0"/>
                  <a:t>млн. грн.</a:t>
                </a:r>
              </a:p>
            </c:rich>
          </c:tx>
          <c:layout>
            <c:manualLayout>
              <c:xMode val="edge"/>
              <c:yMode val="edge"/>
              <c:x val="3.3331650851335889E-3"/>
              <c:y val="0.199006216785828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uk-UA"/>
          </a:p>
        </c:txPr>
        <c:crossAx val="156035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125782354128842E-2"/>
          <c:y val="0.87652955866160442"/>
          <c:w val="0.82670570024900825"/>
          <c:h val="8.371719160104997E-2"/>
        </c:manualLayout>
      </c:layout>
      <c:overlay val="0"/>
      <c:txPr>
        <a:bodyPr/>
        <a:lstStyle/>
        <a:p>
          <a:pPr>
            <a:defRPr sz="150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58791097858324"/>
          <c:y val="0"/>
          <c:w val="0.54452330283038941"/>
          <c:h val="0.73935238539219061"/>
        </c:manualLayout>
      </c:layout>
      <c:doughnut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'Кадровий склад'!$A$80:$A$83</c:f>
              <c:strCache>
                <c:ptCount val="4"/>
                <c:pt idx="0">
                  <c:v>до 40 років</c:v>
                </c:pt>
                <c:pt idx="1">
                  <c:v>41-49 років</c:v>
                </c:pt>
                <c:pt idx="2">
                  <c:v>50-59 років</c:v>
                </c:pt>
                <c:pt idx="3">
                  <c:v>Пенсійний вік</c:v>
                </c:pt>
              </c:strCache>
            </c:strRef>
          </c:cat>
          <c:val>
            <c:numRef>
              <c:f>'Кадровий склад'!$D$80:$D$83</c:f>
              <c:numCache>
                <c:formatCode>0%</c:formatCode>
                <c:ptCount val="4"/>
                <c:pt idx="0">
                  <c:v>0.13</c:v>
                </c:pt>
                <c:pt idx="1">
                  <c:v>0.32800000000000001</c:v>
                </c:pt>
                <c:pt idx="2">
                  <c:v>0.19800000000000001</c:v>
                </c:pt>
                <c:pt idx="3">
                  <c:v>0.371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 rtl="0">
            <a:defRPr/>
          </a:pPr>
          <a:endParaRPr lang="uk-UA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4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58791097858318"/>
          <c:y val="0"/>
          <c:w val="0.54452330283038941"/>
          <c:h val="0.7393523853921905"/>
        </c:manualLayout>
      </c:layout>
      <c:doughnut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'Кадровий склад'!$A$96:$A$99</c:f>
              <c:strCache>
                <c:ptCount val="4"/>
                <c:pt idx="0">
                  <c:v>до 40 років</c:v>
                </c:pt>
                <c:pt idx="1">
                  <c:v>41-49 років</c:v>
                </c:pt>
                <c:pt idx="2">
                  <c:v>50-59 років</c:v>
                </c:pt>
                <c:pt idx="3">
                  <c:v>Пенсійний вік</c:v>
                </c:pt>
              </c:strCache>
            </c:strRef>
          </c:cat>
          <c:val>
            <c:numRef>
              <c:f>'Кадровий склад'!$C$96:$C$99</c:f>
              <c:numCache>
                <c:formatCode>0%</c:formatCode>
                <c:ptCount val="4"/>
                <c:pt idx="0">
                  <c:v>0.17</c:v>
                </c:pt>
                <c:pt idx="1">
                  <c:v>0.32</c:v>
                </c:pt>
                <c:pt idx="2">
                  <c:v>0.19</c:v>
                </c:pt>
                <c:pt idx="3">
                  <c:v>0.32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 rtl="0">
            <a:defRPr/>
          </a:pPr>
          <a:endParaRPr lang="uk-UA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4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58791097858318"/>
          <c:y val="0"/>
          <c:w val="0.54452330283038941"/>
          <c:h val="0.7393523853921905"/>
        </c:manualLayout>
      </c:layout>
      <c:doughnut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'Кадровий склад'!$A$105:$A$108</c:f>
              <c:strCache>
                <c:ptCount val="4"/>
                <c:pt idx="0">
                  <c:v>до 40 років</c:v>
                </c:pt>
                <c:pt idx="1">
                  <c:v>41-49 років</c:v>
                </c:pt>
                <c:pt idx="2">
                  <c:v>50-59 років</c:v>
                </c:pt>
                <c:pt idx="3">
                  <c:v>Пенсійний вік</c:v>
                </c:pt>
              </c:strCache>
            </c:strRef>
          </c:cat>
          <c:val>
            <c:numRef>
              <c:f>'Кадровий склад'!$C$105:$C$108</c:f>
              <c:numCache>
                <c:formatCode>0.00%</c:formatCode>
                <c:ptCount val="4"/>
                <c:pt idx="0">
                  <c:v>0.18920000000000001</c:v>
                </c:pt>
                <c:pt idx="1">
                  <c:v>0.3412</c:v>
                </c:pt>
                <c:pt idx="2">
                  <c:v>0.18579999999999999</c:v>
                </c:pt>
                <c:pt idx="3">
                  <c:v>0.2838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 rtl="0">
            <a:defRPr/>
          </a:pPr>
          <a:endParaRPr lang="uk-UA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4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632394912439456E-2"/>
          <c:y val="0"/>
          <c:w val="0.81094390689379703"/>
          <c:h val="0.76914264829559298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'Кадровий склад'!$A$88:$A$91</c:f>
              <c:strCache>
                <c:ptCount val="4"/>
                <c:pt idx="0">
                  <c:v>до 40 років</c:v>
                </c:pt>
                <c:pt idx="1">
                  <c:v>41-49 років</c:v>
                </c:pt>
                <c:pt idx="2">
                  <c:v>50-59 років</c:v>
                </c:pt>
                <c:pt idx="3">
                  <c:v>Пенсійний вік</c:v>
                </c:pt>
              </c:strCache>
            </c:strRef>
          </c:cat>
          <c:val>
            <c:numRef>
              <c:f>'Кадровий склад'!$D$88:$D$91</c:f>
              <c:numCache>
                <c:formatCode>0%</c:formatCode>
                <c:ptCount val="4"/>
                <c:pt idx="0">
                  <c:v>0.17</c:v>
                </c:pt>
                <c:pt idx="1">
                  <c:v>0.33</c:v>
                </c:pt>
                <c:pt idx="2">
                  <c:v>0.2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4361369601527091"/>
          <c:y val="0.83461396379756192"/>
          <c:w val="0.75065139584824625"/>
          <c:h val="0.13794182144008046"/>
        </c:manualLayout>
      </c:layout>
      <c:overlay val="0"/>
      <c:txPr>
        <a:bodyPr/>
        <a:lstStyle/>
        <a:p>
          <a:pPr rtl="0">
            <a:defRPr sz="2000" kern="500" baseline="0"/>
          </a:pPr>
          <a:endParaRPr lang="uk-UA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890247248684058E-2"/>
          <c:y val="4.2141333736706206E-2"/>
          <c:w val="0.65682909846059678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'Кадровий склад'!$A$113</c:f>
              <c:strCache>
                <c:ptCount val="1"/>
                <c:pt idx="0">
                  <c:v>Професорів, докторів наук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склад'!$B$112:$D$112</c:f>
              <c:strCache>
                <c:ptCount val="3"/>
                <c:pt idx="0">
                  <c:v>ДІІТ</c:v>
                </c:pt>
                <c:pt idx="1">
                  <c:v>ДмеТІ</c:v>
                </c:pt>
                <c:pt idx="2">
                  <c:v>УДХТУ</c:v>
                </c:pt>
              </c:strCache>
            </c:strRef>
          </c:cat>
          <c:val>
            <c:numRef>
              <c:f>'Кадровий склад'!$B$113:$D$113</c:f>
              <c:numCache>
                <c:formatCode>General</c:formatCode>
                <c:ptCount val="3"/>
                <c:pt idx="0">
                  <c:v>37</c:v>
                </c:pt>
                <c:pt idx="1">
                  <c:v>37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'Кадровий склад'!$A$114</c:f>
              <c:strCache>
                <c:ptCount val="1"/>
                <c:pt idx="0">
                  <c:v>Професорів, кандидатів наук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склад'!$B$112:$D$112</c:f>
              <c:strCache>
                <c:ptCount val="3"/>
                <c:pt idx="0">
                  <c:v>ДІІТ</c:v>
                </c:pt>
                <c:pt idx="1">
                  <c:v>ДмеТІ</c:v>
                </c:pt>
                <c:pt idx="2">
                  <c:v>УДХТУ</c:v>
                </c:pt>
              </c:strCache>
            </c:strRef>
          </c:cat>
          <c:val>
            <c:numRef>
              <c:f>'Кадровий склад'!$B$114:$D$114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'Кадровий склад'!$A$115</c:f>
              <c:strCache>
                <c:ptCount val="1"/>
                <c:pt idx="0">
                  <c:v>Доцентів, кандидатів наук зі званням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склад'!$B$112:$D$112</c:f>
              <c:strCache>
                <c:ptCount val="3"/>
                <c:pt idx="0">
                  <c:v>ДІІТ</c:v>
                </c:pt>
                <c:pt idx="1">
                  <c:v>ДмеТІ</c:v>
                </c:pt>
                <c:pt idx="2">
                  <c:v>УДХТУ</c:v>
                </c:pt>
              </c:strCache>
            </c:strRef>
          </c:cat>
          <c:val>
            <c:numRef>
              <c:f>'Кадровий склад'!$B$115:$D$115</c:f>
              <c:numCache>
                <c:formatCode>General</c:formatCode>
                <c:ptCount val="3"/>
                <c:pt idx="0">
                  <c:v>109</c:v>
                </c:pt>
                <c:pt idx="1">
                  <c:v>125</c:v>
                </c:pt>
                <c:pt idx="2">
                  <c:v>104</c:v>
                </c:pt>
              </c:numCache>
            </c:numRef>
          </c:val>
        </c:ser>
        <c:ser>
          <c:idx val="3"/>
          <c:order val="3"/>
          <c:tx>
            <c:strRef>
              <c:f>'Кадровий склад'!$A$116</c:f>
              <c:strCache>
                <c:ptCount val="1"/>
                <c:pt idx="0">
                  <c:v>Доцентів, кандидатів без звання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склад'!$B$112:$D$112</c:f>
              <c:strCache>
                <c:ptCount val="3"/>
                <c:pt idx="0">
                  <c:v>ДІІТ</c:v>
                </c:pt>
                <c:pt idx="1">
                  <c:v>ДмеТІ</c:v>
                </c:pt>
                <c:pt idx="2">
                  <c:v>УДХТУ</c:v>
                </c:pt>
              </c:strCache>
            </c:strRef>
          </c:cat>
          <c:val>
            <c:numRef>
              <c:f>'Кадровий склад'!$B$116:$D$116</c:f>
              <c:numCache>
                <c:formatCode>General</c:formatCode>
                <c:ptCount val="3"/>
                <c:pt idx="0">
                  <c:v>17</c:v>
                </c:pt>
                <c:pt idx="1">
                  <c:v>20</c:v>
                </c:pt>
                <c:pt idx="2">
                  <c:v>16</c:v>
                </c:pt>
              </c:numCache>
            </c:numRef>
          </c:val>
        </c:ser>
        <c:ser>
          <c:idx val="4"/>
          <c:order val="4"/>
          <c:tx>
            <c:strRef>
              <c:f>'Кадровий склад'!$A$117</c:f>
              <c:strCache>
                <c:ptCount val="1"/>
                <c:pt idx="0">
                  <c:v>Старших викладачів без вченого ступеню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склад'!$B$112:$D$112</c:f>
              <c:strCache>
                <c:ptCount val="3"/>
                <c:pt idx="0">
                  <c:v>ДІІТ</c:v>
                </c:pt>
                <c:pt idx="1">
                  <c:v>ДмеТІ</c:v>
                </c:pt>
                <c:pt idx="2">
                  <c:v>УДХТУ</c:v>
                </c:pt>
              </c:strCache>
            </c:strRef>
          </c:cat>
          <c:val>
            <c:numRef>
              <c:f>'Кадровий склад'!$B$117:$D$117</c:f>
              <c:numCache>
                <c:formatCode>General</c:formatCode>
                <c:ptCount val="3"/>
                <c:pt idx="0">
                  <c:v>27</c:v>
                </c:pt>
                <c:pt idx="1">
                  <c:v>35</c:v>
                </c:pt>
                <c:pt idx="2">
                  <c:v>24</c:v>
                </c:pt>
              </c:numCache>
            </c:numRef>
          </c:val>
        </c:ser>
        <c:ser>
          <c:idx val="5"/>
          <c:order val="5"/>
          <c:tx>
            <c:strRef>
              <c:f>'Кадровий склад'!$A$118</c:f>
              <c:strCache>
                <c:ptCount val="1"/>
                <c:pt idx="0">
                  <c:v>Старших викладачів, кандидатів наук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склад'!$B$112:$D$112</c:f>
              <c:strCache>
                <c:ptCount val="3"/>
                <c:pt idx="0">
                  <c:v>ДІІТ</c:v>
                </c:pt>
                <c:pt idx="1">
                  <c:v>ДмеТІ</c:v>
                </c:pt>
                <c:pt idx="2">
                  <c:v>УДХТУ</c:v>
                </c:pt>
              </c:strCache>
            </c:strRef>
          </c:cat>
          <c:val>
            <c:numRef>
              <c:f>'Кадровий склад'!$B$118:$D$118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6"/>
          <c:order val="6"/>
          <c:tx>
            <c:strRef>
              <c:f>'Кадровий склад'!$A$119</c:f>
              <c:strCache>
                <c:ptCount val="1"/>
                <c:pt idx="0">
                  <c:v>Асистентів без вченого ступеню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склад'!$B$112:$D$112</c:f>
              <c:strCache>
                <c:ptCount val="3"/>
                <c:pt idx="0">
                  <c:v>ДІІТ</c:v>
                </c:pt>
                <c:pt idx="1">
                  <c:v>ДмеТІ</c:v>
                </c:pt>
                <c:pt idx="2">
                  <c:v>УДХТУ</c:v>
                </c:pt>
              </c:strCache>
            </c:strRef>
          </c:cat>
          <c:val>
            <c:numRef>
              <c:f>'Кадровий склад'!$B$119:$D$119</c:f>
              <c:numCache>
                <c:formatCode>General</c:formatCode>
                <c:ptCount val="3"/>
                <c:pt idx="0">
                  <c:v>20</c:v>
                </c:pt>
                <c:pt idx="1">
                  <c:v>0</c:v>
                </c:pt>
                <c:pt idx="2">
                  <c:v>13</c:v>
                </c:pt>
              </c:numCache>
            </c:numRef>
          </c:val>
        </c:ser>
        <c:ser>
          <c:idx val="7"/>
          <c:order val="7"/>
          <c:tx>
            <c:strRef>
              <c:f>'Кадровий склад'!$A$120</c:f>
              <c:strCache>
                <c:ptCount val="1"/>
                <c:pt idx="0">
                  <c:v>Асистентів, кандидатів наук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склад'!$B$112:$D$112</c:f>
              <c:strCache>
                <c:ptCount val="3"/>
                <c:pt idx="0">
                  <c:v>ДІІТ</c:v>
                </c:pt>
                <c:pt idx="1">
                  <c:v>ДмеТІ</c:v>
                </c:pt>
                <c:pt idx="2">
                  <c:v>УДХТУ</c:v>
                </c:pt>
              </c:strCache>
            </c:strRef>
          </c:cat>
          <c:val>
            <c:numRef>
              <c:f>'Кадровий склад'!$B$120:$D$120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234816"/>
        <c:axId val="154881408"/>
      </c:barChart>
      <c:catAx>
        <c:axId val="155234816"/>
        <c:scaling>
          <c:orientation val="minMax"/>
        </c:scaling>
        <c:delete val="0"/>
        <c:axPos val="b"/>
        <c:majorTickMark val="none"/>
        <c:minorTickMark val="out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154881408"/>
        <c:crosses val="autoZero"/>
        <c:auto val="1"/>
        <c:lblAlgn val="ctr"/>
        <c:lblOffset val="100"/>
        <c:noMultiLvlLbl val="0"/>
      </c:catAx>
      <c:valAx>
        <c:axId val="1548814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/>
                  <a:t>Осіб</a:t>
                </a:r>
              </a:p>
            </c:rich>
          </c:tx>
          <c:layout>
            <c:manualLayout>
              <c:xMode val="edge"/>
              <c:yMode val="edge"/>
              <c:x val="9.7225885041881766E-4"/>
              <c:y val="0.424967191601049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15523481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4351036938292336"/>
          <c:y val="4.3990890059281404E-2"/>
          <c:w val="0.24605935556676181"/>
          <c:h val="0.93280927600461783"/>
        </c:manualLayout>
      </c:layout>
      <c:overlay val="0"/>
      <c:txPr>
        <a:bodyPr/>
        <a:lstStyle/>
        <a:p>
          <a:pPr algn="just">
            <a:defRPr sz="120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940298132589887E-2"/>
          <c:y val="4.2141294838145306E-2"/>
          <c:w val="0.64311478716611292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'Кадровий склад'!$A$122</c:f>
              <c:strCache>
                <c:ptCount val="1"/>
                <c:pt idx="0">
                  <c:v>Професорів, докторів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склад'!$B$121</c:f>
              <c:strCache>
                <c:ptCount val="1"/>
                <c:pt idx="0">
                  <c:v>ПДАБА</c:v>
                </c:pt>
              </c:strCache>
            </c:strRef>
          </c:cat>
          <c:val>
            <c:numRef>
              <c:f>'Кадровий склад'!$B$122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'Кадровий склад'!$A$123</c:f>
              <c:strCache>
                <c:ptCount val="1"/>
                <c:pt idx="0">
                  <c:v>Професорів, кандидатів наук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склад'!$B$121</c:f>
              <c:strCache>
                <c:ptCount val="1"/>
                <c:pt idx="0">
                  <c:v>ПДАБА</c:v>
                </c:pt>
              </c:strCache>
            </c:strRef>
          </c:cat>
          <c:val>
            <c:numRef>
              <c:f>'Кадровий склад'!$B$123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'Кадровий склад'!$A$124</c:f>
              <c:strCache>
                <c:ptCount val="1"/>
                <c:pt idx="0">
                  <c:v>Докторів наук, доцентів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склад'!$B$121</c:f>
              <c:strCache>
                <c:ptCount val="1"/>
                <c:pt idx="0">
                  <c:v>ПДАБА</c:v>
                </c:pt>
              </c:strCache>
            </c:strRef>
          </c:cat>
          <c:val>
            <c:numRef>
              <c:f>'Кадровий склад'!$B$124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'Кадровий склад'!$A$125</c:f>
              <c:strCache>
                <c:ptCount val="1"/>
                <c:pt idx="0">
                  <c:v>Професор, к.н.доцент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склад'!$B$121</c:f>
              <c:strCache>
                <c:ptCount val="1"/>
                <c:pt idx="0">
                  <c:v>ПДАБА</c:v>
                </c:pt>
              </c:strCache>
            </c:strRef>
          </c:cat>
          <c:val>
            <c:numRef>
              <c:f>'Кадровий склад'!$B$125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'Кадровий склад'!$A$126</c:f>
              <c:strCache>
                <c:ptCount val="1"/>
                <c:pt idx="0">
                  <c:v>Доцент, кандидат наук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склад'!$B$121</c:f>
              <c:strCache>
                <c:ptCount val="1"/>
                <c:pt idx="0">
                  <c:v>ПДАБА</c:v>
                </c:pt>
              </c:strCache>
            </c:strRef>
          </c:cat>
          <c:val>
            <c:numRef>
              <c:f>'Кадровий склад'!$B$126</c:f>
              <c:numCache>
                <c:formatCode>General</c:formatCode>
                <c:ptCount val="1"/>
                <c:pt idx="0">
                  <c:v>140</c:v>
                </c:pt>
              </c:numCache>
            </c:numRef>
          </c:val>
        </c:ser>
        <c:ser>
          <c:idx val="5"/>
          <c:order val="5"/>
          <c:tx>
            <c:strRef>
              <c:f>'Кадровий склад'!$A$127</c:f>
              <c:strCache>
                <c:ptCount val="1"/>
                <c:pt idx="0">
                  <c:v> Доцент без  наукового ступеня кандидата наук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склад'!$B$121</c:f>
              <c:strCache>
                <c:ptCount val="1"/>
                <c:pt idx="0">
                  <c:v>ПДАБА</c:v>
                </c:pt>
              </c:strCache>
            </c:strRef>
          </c:cat>
          <c:val>
            <c:numRef>
              <c:f>'Кадровий склад'!$B$127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'Кадровий склад'!$A$128</c:f>
              <c:strCache>
                <c:ptCount val="1"/>
                <c:pt idx="0">
                  <c:v>Доцент, кандидат наук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склад'!$B$121</c:f>
              <c:strCache>
                <c:ptCount val="1"/>
                <c:pt idx="0">
                  <c:v>ПДАБА</c:v>
                </c:pt>
              </c:strCache>
            </c:strRef>
          </c:cat>
          <c:val>
            <c:numRef>
              <c:f>'Кадровий склад'!$B$128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7"/>
          <c:order val="7"/>
          <c:tx>
            <c:strRef>
              <c:f>'Кадровий склад'!$A$129</c:f>
              <c:strCache>
                <c:ptCount val="1"/>
                <c:pt idx="0">
                  <c:v>Доцент без вченого звання і наукового ступеня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склад'!$B$121</c:f>
              <c:strCache>
                <c:ptCount val="1"/>
                <c:pt idx="0">
                  <c:v>ПДАБА</c:v>
                </c:pt>
              </c:strCache>
            </c:strRef>
          </c:cat>
          <c:val>
            <c:numRef>
              <c:f>'Кадровий склад'!$B$129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8"/>
          <c:order val="8"/>
          <c:tx>
            <c:strRef>
              <c:f>'Кадровий склад'!$A$130</c:f>
              <c:strCache>
                <c:ptCount val="1"/>
                <c:pt idx="0">
                  <c:v>Старший викладач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склад'!$B$121</c:f>
              <c:strCache>
                <c:ptCount val="1"/>
                <c:pt idx="0">
                  <c:v>ПДАБА</c:v>
                </c:pt>
              </c:strCache>
            </c:strRef>
          </c:cat>
          <c:val>
            <c:numRef>
              <c:f>'Кадровий склад'!$B$130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9"/>
          <c:order val="9"/>
          <c:tx>
            <c:strRef>
              <c:f>'Кадровий склад'!$A$131</c:f>
              <c:strCache>
                <c:ptCount val="1"/>
                <c:pt idx="0">
                  <c:v>Асистент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склад'!$B$121</c:f>
              <c:strCache>
                <c:ptCount val="1"/>
                <c:pt idx="0">
                  <c:v>ПДАБА</c:v>
                </c:pt>
              </c:strCache>
            </c:strRef>
          </c:cat>
          <c:val>
            <c:numRef>
              <c:f>'Кадровий склад'!$B$131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10"/>
          <c:order val="10"/>
          <c:tx>
            <c:strRef>
              <c:f>'Кадровий склад'!$A$132</c:f>
              <c:strCache>
                <c:ptCount val="1"/>
                <c:pt idx="0">
                  <c:v> Викладач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'Кадровий склад'!$B$121</c:f>
              <c:strCache>
                <c:ptCount val="1"/>
                <c:pt idx="0">
                  <c:v>ПДАБА</c:v>
                </c:pt>
              </c:strCache>
            </c:strRef>
          </c:cat>
          <c:val>
            <c:numRef>
              <c:f>'Кадровий склад'!$B$132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237376"/>
        <c:axId val="154883136"/>
      </c:barChart>
      <c:catAx>
        <c:axId val="155237376"/>
        <c:scaling>
          <c:orientation val="minMax"/>
        </c:scaling>
        <c:delete val="0"/>
        <c:axPos val="b"/>
        <c:majorTickMark val="none"/>
        <c:minorTickMark val="out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154883136"/>
        <c:crosses val="autoZero"/>
        <c:auto val="1"/>
        <c:lblAlgn val="ctr"/>
        <c:lblOffset val="100"/>
        <c:noMultiLvlLbl val="0"/>
      </c:catAx>
      <c:valAx>
        <c:axId val="1548831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/>
                  <a:t>Осіб</a:t>
                </a:r>
              </a:p>
            </c:rich>
          </c:tx>
          <c:layout>
            <c:manualLayout>
              <c:xMode val="edge"/>
              <c:yMode val="edge"/>
              <c:x val="9.7225885041881798E-4"/>
              <c:y val="0.424967191601050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15523737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3702704496184801"/>
          <c:y val="5.9423232473299363E-3"/>
          <c:w val="0.26297295503815193"/>
          <c:h val="0.99405767675267009"/>
        </c:manualLayout>
      </c:layout>
      <c:overlay val="0"/>
      <c:txPr>
        <a:bodyPr/>
        <a:lstStyle/>
        <a:p>
          <a:pPr algn="just">
            <a:defRPr sz="110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Публікації!$A$35</c:f>
              <c:strCache>
                <c:ptCount val="1"/>
                <c:pt idx="0">
                  <c:v>Кількість монографій, які індексуються у Scopus та / або Web of Science</c:v>
                </c:pt>
              </c:strCache>
            </c:strRef>
          </c:tx>
          <c:invertIfNegative val="0"/>
          <c:cat>
            <c:strRef>
              <c:f>Публікації!$B$34:$E$34</c:f>
              <c:strCache>
                <c:ptCount val="4"/>
                <c:pt idx="0">
                  <c:v>ННІ ДІІТ</c:v>
                </c:pt>
                <c:pt idx="1">
                  <c:v>ННІ ДмеТІ</c:v>
                </c:pt>
                <c:pt idx="2">
                  <c:v>ННІ ПДАБА</c:v>
                </c:pt>
                <c:pt idx="3">
                  <c:v>ННІ УДХТУ</c:v>
                </c:pt>
              </c:strCache>
            </c:strRef>
          </c:cat>
          <c:val>
            <c:numRef>
              <c:f>Публікації!$B$35:$E$35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237888"/>
        <c:axId val="154884864"/>
      </c:barChart>
      <c:catAx>
        <c:axId val="155237888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txPr>
          <a:bodyPr/>
          <a:lstStyle/>
          <a:p>
            <a:pPr>
              <a:defRPr sz="1300"/>
            </a:pPr>
            <a:endParaRPr lang="uk-UA"/>
          </a:p>
        </c:txPr>
        <c:crossAx val="154884864"/>
        <c:crosses val="autoZero"/>
        <c:auto val="1"/>
        <c:lblAlgn val="ctr"/>
        <c:lblOffset val="100"/>
        <c:noMultiLvlLbl val="0"/>
      </c:catAx>
      <c:valAx>
        <c:axId val="154884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523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Публікації!$A$36</c:f>
              <c:strCache>
                <c:ptCount val="1"/>
                <c:pt idx="0">
                  <c:v>Кількість монографій, які опубліковані за кордоном мовами країн ОЕСР та / або ЄС в Україні</c:v>
                </c:pt>
              </c:strCache>
            </c:strRef>
          </c:tx>
          <c:invertIfNegative val="0"/>
          <c:cat>
            <c:strRef>
              <c:f>Публікації!$B$34:$E$34</c:f>
              <c:strCache>
                <c:ptCount val="4"/>
                <c:pt idx="0">
                  <c:v>ННІ ДІІТ</c:v>
                </c:pt>
                <c:pt idx="1">
                  <c:v>ННІ ДмеТІ</c:v>
                </c:pt>
                <c:pt idx="2">
                  <c:v>ННІ ПДАБА</c:v>
                </c:pt>
                <c:pt idx="3">
                  <c:v>ННІ УДХТУ</c:v>
                </c:pt>
              </c:strCache>
            </c:strRef>
          </c:cat>
          <c:val>
            <c:numRef>
              <c:f>Публікації!$B$36:$E$36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340800"/>
        <c:axId val="155132480"/>
      </c:barChart>
      <c:catAx>
        <c:axId val="155340800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txPr>
          <a:bodyPr/>
          <a:lstStyle/>
          <a:p>
            <a:pPr>
              <a:defRPr sz="1300"/>
            </a:pPr>
            <a:endParaRPr lang="uk-UA"/>
          </a:p>
        </c:txPr>
        <c:crossAx val="155132480"/>
        <c:crosses val="autoZero"/>
        <c:auto val="1"/>
        <c:lblAlgn val="ctr"/>
        <c:lblOffset val="100"/>
        <c:noMultiLvlLbl val="0"/>
      </c:catAx>
      <c:valAx>
        <c:axId val="155132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534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B9E9D-0A93-4F72-B361-B1F4BE01816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AC21060-6AB4-4621-8126-54A915237E14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just"/>
          <a:r>
            <a:rPr lang="uk-UA" sz="1500" b="1" dirty="0" err="1" smtClean="0">
              <a:solidFill>
                <a:schemeClr val="tx1"/>
              </a:solidFill>
              <a:ea typeface="Calibri"/>
              <a:cs typeface="Calibri"/>
            </a:rPr>
            <a:t>Проєкти</a:t>
          </a:r>
          <a:r>
            <a:rPr lang="uk-UA" sz="1500" b="1" dirty="0" smtClean="0">
              <a:solidFill>
                <a:schemeClr val="tx1"/>
              </a:solidFill>
              <a:ea typeface="Calibri"/>
              <a:cs typeface="Calibri"/>
            </a:rPr>
            <a:t> конкурсу національного фонду досліджень України “Наука для зміцнення обороноздатності України” </a:t>
          </a:r>
        </a:p>
        <a:p>
          <a:pPr algn="just"/>
          <a:r>
            <a:rPr lang="uk-UA" sz="1500" b="1" dirty="0" smtClean="0">
              <a:solidFill>
                <a:schemeClr val="tx1"/>
              </a:solidFill>
              <a:ea typeface="Calibri"/>
              <a:cs typeface="Calibri"/>
            </a:rPr>
            <a:t> </a:t>
          </a:r>
          <a:r>
            <a:rPr lang="uk-UA" sz="2000" b="1" dirty="0" smtClean="0">
              <a:solidFill>
                <a:schemeClr val="tx1"/>
              </a:solidFill>
              <a:ea typeface="Calibri"/>
              <a:cs typeface="Calibri"/>
            </a:rPr>
            <a:t>4 </a:t>
          </a:r>
          <a:r>
            <a:rPr lang="uk-UA" sz="2000" b="1" dirty="0" err="1" smtClean="0">
              <a:solidFill>
                <a:schemeClr val="tx1"/>
              </a:solidFill>
              <a:ea typeface="Calibri"/>
              <a:cs typeface="Calibri"/>
            </a:rPr>
            <a:t>проєкти</a:t>
          </a:r>
          <a:endParaRPr lang="ru-RU" sz="2000" b="1" dirty="0">
            <a:solidFill>
              <a:schemeClr val="tx1"/>
            </a:solidFill>
          </a:endParaRPr>
        </a:p>
      </dgm:t>
    </dgm:pt>
    <dgm:pt modelId="{6B9B1174-7455-46DF-A1F7-947AC897FEE3}" type="parTrans" cxnId="{B293A893-176D-46CA-9687-BD5E36CC2BD3}">
      <dgm:prSet/>
      <dgm:spPr/>
      <dgm:t>
        <a:bodyPr/>
        <a:lstStyle/>
        <a:p>
          <a:endParaRPr lang="ru-RU"/>
        </a:p>
      </dgm:t>
    </dgm:pt>
    <dgm:pt modelId="{ABF04DDF-DD25-48CF-A052-5BAED5B03776}" type="sibTrans" cxnId="{B293A893-176D-46CA-9687-BD5E36CC2BD3}">
      <dgm:prSet/>
      <dgm:spPr/>
      <dgm:t>
        <a:bodyPr/>
        <a:lstStyle/>
        <a:p>
          <a:endParaRPr lang="ru-RU"/>
        </a:p>
      </dgm:t>
    </dgm:pt>
    <dgm:pt modelId="{DA8AAD67-D2FA-4A79-84E9-E20BFEDC2827}">
      <dgm:prSet phldrT="[Текст]" custT="1"/>
      <dgm:spPr>
        <a:noFill/>
        <a:ln>
          <a:solidFill>
            <a:srgbClr val="7030A0"/>
          </a:solidFill>
        </a:ln>
      </dgm:spPr>
      <dgm:t>
        <a:bodyPr/>
        <a:lstStyle/>
        <a:p>
          <a:pPr algn="just"/>
          <a:r>
            <a:rPr lang="uk-UA" sz="1500" b="1" dirty="0" smtClean="0">
              <a:solidFill>
                <a:schemeClr val="tx1"/>
              </a:solidFill>
            </a:rPr>
            <a:t>Конкурсний відбір фундаментальних наукових досліджень, прикладних наукових досліджень, науково-технічних (експериментальних) розробок. Основний конкурс – </a:t>
          </a:r>
          <a:r>
            <a:rPr lang="uk-UA" sz="2000" b="1" dirty="0" smtClean="0">
              <a:solidFill>
                <a:schemeClr val="tx1"/>
              </a:solidFill>
            </a:rPr>
            <a:t>11 </a:t>
          </a:r>
          <a:r>
            <a:rPr lang="uk-UA" sz="2000" b="1" dirty="0" err="1" smtClean="0">
              <a:solidFill>
                <a:schemeClr val="tx1"/>
              </a:solidFill>
            </a:rPr>
            <a:t>проєктів</a:t>
          </a:r>
          <a:r>
            <a:rPr lang="uk-UA" sz="1500" b="1" dirty="0" smtClean="0">
              <a:solidFill>
                <a:schemeClr val="tx1"/>
              </a:solidFill>
            </a:rPr>
            <a:t>. </a:t>
          </a:r>
          <a:endParaRPr lang="ru-RU" sz="1500" b="1" dirty="0">
            <a:solidFill>
              <a:schemeClr val="tx1"/>
            </a:solidFill>
          </a:endParaRPr>
        </a:p>
      </dgm:t>
    </dgm:pt>
    <dgm:pt modelId="{965DDB33-C399-4F11-999D-6FBFBE195981}" type="parTrans" cxnId="{4438DFAE-1BF5-48E4-8F7E-BC40F1172A59}">
      <dgm:prSet/>
      <dgm:spPr/>
      <dgm:t>
        <a:bodyPr/>
        <a:lstStyle/>
        <a:p>
          <a:endParaRPr lang="ru-RU"/>
        </a:p>
      </dgm:t>
    </dgm:pt>
    <dgm:pt modelId="{4CC94A2E-18EA-4279-A8EB-61014F4517AE}" type="sibTrans" cxnId="{4438DFAE-1BF5-48E4-8F7E-BC40F1172A59}">
      <dgm:prSet/>
      <dgm:spPr/>
      <dgm:t>
        <a:bodyPr/>
        <a:lstStyle/>
        <a:p>
          <a:endParaRPr lang="ru-RU"/>
        </a:p>
      </dgm:t>
    </dgm:pt>
    <dgm:pt modelId="{48FA6ABD-F3BD-4A53-BF18-B12474B99217}">
      <dgm:prSet phldrT="[Текст]"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just"/>
          <a:r>
            <a:rPr lang="uk-UA" sz="1500" b="1" dirty="0" smtClean="0">
              <a:solidFill>
                <a:schemeClr val="tx1"/>
              </a:solidFill>
            </a:rPr>
            <a:t>Конкурсний відбір фундаментальних наукових досліджень, прикладних наукових досліджень, науково-технічних (експериментальних) розробок. Молоді вчені – </a:t>
          </a:r>
          <a:r>
            <a:rPr lang="uk-UA" sz="2000" b="1" dirty="0" smtClean="0">
              <a:solidFill>
                <a:schemeClr val="tx1"/>
              </a:solidFill>
            </a:rPr>
            <a:t>2 </a:t>
          </a:r>
          <a:r>
            <a:rPr lang="uk-UA" sz="2000" b="1" dirty="0" err="1" smtClean="0">
              <a:solidFill>
                <a:schemeClr val="tx1"/>
              </a:solidFill>
            </a:rPr>
            <a:t>проєкти</a:t>
          </a:r>
          <a:r>
            <a:rPr lang="uk-UA" sz="2000" b="1" dirty="0" smtClean="0">
              <a:solidFill>
                <a:schemeClr val="tx1"/>
              </a:solidFill>
            </a:rPr>
            <a:t>.</a:t>
          </a:r>
          <a:endParaRPr lang="ru-RU" sz="2000" b="1" dirty="0">
            <a:solidFill>
              <a:schemeClr val="tx1"/>
            </a:solidFill>
          </a:endParaRPr>
        </a:p>
      </dgm:t>
    </dgm:pt>
    <dgm:pt modelId="{D721D9BD-7E1C-4C6F-8815-928E64BF13A3}" type="parTrans" cxnId="{AB26413C-B662-46AD-9EB7-6656C808DDD0}">
      <dgm:prSet/>
      <dgm:spPr/>
      <dgm:t>
        <a:bodyPr/>
        <a:lstStyle/>
        <a:p>
          <a:endParaRPr lang="ru-RU"/>
        </a:p>
      </dgm:t>
    </dgm:pt>
    <dgm:pt modelId="{7B3AE91C-C520-450B-9847-4285ADC72AF9}" type="sibTrans" cxnId="{AB26413C-B662-46AD-9EB7-6656C808DDD0}">
      <dgm:prSet/>
      <dgm:spPr/>
      <dgm:t>
        <a:bodyPr/>
        <a:lstStyle/>
        <a:p>
          <a:endParaRPr lang="ru-RU"/>
        </a:p>
      </dgm:t>
    </dgm:pt>
    <dgm:pt modelId="{0782AA23-BDF4-4105-B548-001F8CBC2F73}">
      <dgm:prSet custT="1"/>
      <dgm:spPr>
        <a:noFill/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500" b="1" dirty="0" smtClean="0">
              <a:solidFill>
                <a:schemeClr val="tx1"/>
              </a:solidFill>
            </a:rPr>
            <a:t>Конкурсний відбір наукових, науково-технічних робіт та проектів, які фінансуються за рахунок зовнішнього інструменту допомоги Європейського Союзу для виконання зобов’язань України у Рамковій програмі Європейського Союзу з наукових досліджень та інновацій «Горизонт 2020» - </a:t>
          </a:r>
          <a:r>
            <a:rPr lang="uk-UA" sz="2000" b="1" dirty="0" smtClean="0">
              <a:solidFill>
                <a:schemeClr val="tx1"/>
              </a:solidFill>
            </a:rPr>
            <a:t>1 </a:t>
          </a:r>
          <a:r>
            <a:rPr lang="uk-UA" sz="2000" b="1" dirty="0" err="1" smtClean="0">
              <a:solidFill>
                <a:schemeClr val="tx1"/>
              </a:solidFill>
            </a:rPr>
            <a:t>проєкт</a:t>
          </a:r>
          <a:endParaRPr lang="uk-UA" sz="2000" dirty="0">
            <a:solidFill>
              <a:schemeClr val="tx1"/>
            </a:solidFill>
          </a:endParaRPr>
        </a:p>
      </dgm:t>
    </dgm:pt>
    <dgm:pt modelId="{A3A98E98-F0C9-494E-B88A-4A1B563769CB}" type="parTrans" cxnId="{00C68D84-BAAC-4772-B8F8-A2CFC6CE17ED}">
      <dgm:prSet/>
      <dgm:spPr/>
      <dgm:t>
        <a:bodyPr/>
        <a:lstStyle/>
        <a:p>
          <a:endParaRPr lang="uk-UA"/>
        </a:p>
      </dgm:t>
    </dgm:pt>
    <dgm:pt modelId="{733C7EE6-825B-4EB0-8F8F-30C7CC5A323F}" type="sibTrans" cxnId="{00C68D84-BAAC-4772-B8F8-A2CFC6CE17ED}">
      <dgm:prSet/>
      <dgm:spPr/>
      <dgm:t>
        <a:bodyPr/>
        <a:lstStyle/>
        <a:p>
          <a:endParaRPr lang="uk-UA"/>
        </a:p>
      </dgm:t>
    </dgm:pt>
    <dgm:pt modelId="{B415FDFF-3525-40BB-986E-771869FDF67F}">
      <dgm:prSet custT="1"/>
      <dgm:spPr>
        <a:noFill/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900" b="1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Виконання завдань перспективного плану розвитку Українського державного університету науки і технологій за науковим напрямом «Технічні науки» на 2024 рік – </a:t>
          </a:r>
          <a:r>
            <a:rPr lang="uk-UA" sz="2000" b="1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3 </a:t>
          </a:r>
          <a:r>
            <a:rPr lang="uk-UA" sz="2000" b="1" dirty="0" err="1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проєкти</a:t>
          </a:r>
          <a:r>
            <a:rPr lang="uk-UA" sz="1900" b="1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.</a:t>
          </a:r>
        </a:p>
      </dgm:t>
    </dgm:pt>
    <dgm:pt modelId="{54918E04-DA7B-421A-9EC3-7A0305250ECD}" type="parTrans" cxnId="{3A0D1DDD-EA12-4B05-87D8-679D2F3F9E7C}">
      <dgm:prSet/>
      <dgm:spPr/>
      <dgm:t>
        <a:bodyPr/>
        <a:lstStyle/>
        <a:p>
          <a:endParaRPr lang="uk-UA"/>
        </a:p>
      </dgm:t>
    </dgm:pt>
    <dgm:pt modelId="{16DFD518-51D5-40A4-BA9D-14DE9FB11906}" type="sibTrans" cxnId="{3A0D1DDD-EA12-4B05-87D8-679D2F3F9E7C}">
      <dgm:prSet/>
      <dgm:spPr/>
      <dgm:t>
        <a:bodyPr/>
        <a:lstStyle/>
        <a:p>
          <a:endParaRPr lang="uk-UA"/>
        </a:p>
      </dgm:t>
    </dgm:pt>
    <dgm:pt modelId="{D2528297-C910-47F5-AB9C-C5233D5DE5CF}" type="pres">
      <dgm:prSet presAssocID="{4AFB9E9D-0A93-4F72-B361-B1F4BE0181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F6AB6A9-960E-4153-BED9-AA5BC9B9A4C9}" type="pres">
      <dgm:prSet presAssocID="{4AFB9E9D-0A93-4F72-B361-B1F4BE018161}" presName="Name1" presStyleCnt="0"/>
      <dgm:spPr/>
    </dgm:pt>
    <dgm:pt modelId="{91A7FBB2-9185-4C60-A082-CEE56108B8EB}" type="pres">
      <dgm:prSet presAssocID="{4AFB9E9D-0A93-4F72-B361-B1F4BE018161}" presName="cycle" presStyleCnt="0"/>
      <dgm:spPr/>
    </dgm:pt>
    <dgm:pt modelId="{54F23D86-5B41-4709-AC87-D63DFEAF5F8A}" type="pres">
      <dgm:prSet presAssocID="{4AFB9E9D-0A93-4F72-B361-B1F4BE018161}" presName="srcNode" presStyleLbl="node1" presStyleIdx="0" presStyleCnt="5"/>
      <dgm:spPr/>
    </dgm:pt>
    <dgm:pt modelId="{31228963-9525-4BC9-96B0-479FF89BA4C7}" type="pres">
      <dgm:prSet presAssocID="{4AFB9E9D-0A93-4F72-B361-B1F4BE018161}" presName="conn" presStyleLbl="parChTrans1D2" presStyleIdx="0" presStyleCnt="1"/>
      <dgm:spPr/>
      <dgm:t>
        <a:bodyPr/>
        <a:lstStyle/>
        <a:p>
          <a:endParaRPr lang="ru-RU"/>
        </a:p>
      </dgm:t>
    </dgm:pt>
    <dgm:pt modelId="{32BE29B8-1703-4628-9D9A-F689A02FE862}" type="pres">
      <dgm:prSet presAssocID="{4AFB9E9D-0A93-4F72-B361-B1F4BE018161}" presName="extraNode" presStyleLbl="node1" presStyleIdx="0" presStyleCnt="5"/>
      <dgm:spPr/>
    </dgm:pt>
    <dgm:pt modelId="{EA775951-DD3E-42F6-B05E-EC4DEB458D00}" type="pres">
      <dgm:prSet presAssocID="{4AFB9E9D-0A93-4F72-B361-B1F4BE018161}" presName="dstNode" presStyleLbl="node1" presStyleIdx="0" presStyleCnt="5"/>
      <dgm:spPr/>
    </dgm:pt>
    <dgm:pt modelId="{A009304F-D5E8-4660-96CF-50B7A8B6F997}" type="pres">
      <dgm:prSet presAssocID="{4AC21060-6AB4-4621-8126-54A915237E1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8A999-1020-40F9-806D-DBEB09B5FE50}" type="pres">
      <dgm:prSet presAssocID="{4AC21060-6AB4-4621-8126-54A915237E14}" presName="accent_1" presStyleCnt="0"/>
      <dgm:spPr/>
    </dgm:pt>
    <dgm:pt modelId="{002BEE9F-0E31-42E9-B3A4-73B000A7A090}" type="pres">
      <dgm:prSet presAssocID="{4AC21060-6AB4-4621-8126-54A915237E14}" presName="accentRepeatNode" presStyleLbl="solidFgAcc1" presStyleIdx="0" presStyleCnt="5" custScaleX="124832" custScaleY="118894"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AC30492-7E31-4B9E-A134-A6AA286BE98A}" type="pres">
      <dgm:prSet presAssocID="{DA8AAD67-D2FA-4A79-84E9-E20BFEDC282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A4177-AAC0-419F-8DE4-DB0839F4944E}" type="pres">
      <dgm:prSet presAssocID="{DA8AAD67-D2FA-4A79-84E9-E20BFEDC2827}" presName="accent_2" presStyleCnt="0"/>
      <dgm:spPr/>
    </dgm:pt>
    <dgm:pt modelId="{9A6CF376-C693-4575-9BBB-0583164536C5}" type="pres">
      <dgm:prSet presAssocID="{DA8AAD67-D2FA-4A79-84E9-E20BFEDC2827}" presName="accentRepeatNode" presStyleLbl="solidFgAcc1" presStyleIdx="1" presStyleCnt="5" custScaleX="118242" custScaleY="113272"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51D272FC-8587-4B17-ABF4-846F301230DE}" type="pres">
      <dgm:prSet presAssocID="{48FA6ABD-F3BD-4A53-BF18-B12474B9921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01F06-EFAB-4893-8664-CD39D97513EE}" type="pres">
      <dgm:prSet presAssocID="{48FA6ABD-F3BD-4A53-BF18-B12474B99217}" presName="accent_3" presStyleCnt="0"/>
      <dgm:spPr/>
    </dgm:pt>
    <dgm:pt modelId="{89BC79FC-5E68-43BF-9513-1C5152DD1728}" type="pres">
      <dgm:prSet presAssocID="{48FA6ABD-F3BD-4A53-BF18-B12474B99217}" presName="accentRepeatNode" presStyleLbl="solidFgAcc1" presStyleIdx="2" presStyleCnt="5" custScaleX="123836" custScaleY="107936" custLinFactNeighborX="-1043" custLinFactNeighborY="-2128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D853841-01DC-4BBA-9D69-8A1B51E2FB8B}" type="pres">
      <dgm:prSet presAssocID="{0782AA23-BDF4-4105-B548-001F8CBC2F73}" presName="text_4" presStyleLbl="node1" presStyleIdx="3" presStyleCnt="5" custScaleX="985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D5E137-F20E-410D-84DC-AD19E3E5B38B}" type="pres">
      <dgm:prSet presAssocID="{0782AA23-BDF4-4105-B548-001F8CBC2F73}" presName="accent_4" presStyleCnt="0"/>
      <dgm:spPr/>
    </dgm:pt>
    <dgm:pt modelId="{41AF9388-86F5-4431-B151-DD142FDD3877}" type="pres">
      <dgm:prSet presAssocID="{0782AA23-BDF4-4105-B548-001F8CBC2F73}" presName="accentRepeatNode" presStyleLbl="solidFgAcc1" presStyleIdx="3" presStyleCnt="5" custScaleX="132803" custScaleY="109973"/>
      <dgm:spPr/>
    </dgm:pt>
    <dgm:pt modelId="{B50E1224-9F6D-4B4C-B5DF-833B34DA47F5}" type="pres">
      <dgm:prSet presAssocID="{B415FDFF-3525-40BB-986E-771869FDF67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05567F-3DD1-43D2-813F-83711496104C}" type="pres">
      <dgm:prSet presAssocID="{B415FDFF-3525-40BB-986E-771869FDF67F}" presName="accent_5" presStyleCnt="0"/>
      <dgm:spPr/>
    </dgm:pt>
    <dgm:pt modelId="{3A407482-8DD4-42D8-B61F-9D462701D82E}" type="pres">
      <dgm:prSet presAssocID="{B415FDFF-3525-40BB-986E-771869FDF67F}" presName="accentRepeatNode" presStyleLbl="solidFgAcc1" presStyleIdx="4" presStyleCnt="5" custScaleX="124051" custScaleY="118037"/>
      <dgm:spPr/>
    </dgm:pt>
  </dgm:ptLst>
  <dgm:cxnLst>
    <dgm:cxn modelId="{AB26413C-B662-46AD-9EB7-6656C808DDD0}" srcId="{4AFB9E9D-0A93-4F72-B361-B1F4BE018161}" destId="{48FA6ABD-F3BD-4A53-BF18-B12474B99217}" srcOrd="2" destOrd="0" parTransId="{D721D9BD-7E1C-4C6F-8815-928E64BF13A3}" sibTransId="{7B3AE91C-C520-450B-9847-4285ADC72AF9}"/>
    <dgm:cxn modelId="{B293A893-176D-46CA-9687-BD5E36CC2BD3}" srcId="{4AFB9E9D-0A93-4F72-B361-B1F4BE018161}" destId="{4AC21060-6AB4-4621-8126-54A915237E14}" srcOrd="0" destOrd="0" parTransId="{6B9B1174-7455-46DF-A1F7-947AC897FEE3}" sibTransId="{ABF04DDF-DD25-48CF-A052-5BAED5B03776}"/>
    <dgm:cxn modelId="{3A0D1DDD-EA12-4B05-87D8-679D2F3F9E7C}" srcId="{4AFB9E9D-0A93-4F72-B361-B1F4BE018161}" destId="{B415FDFF-3525-40BB-986E-771869FDF67F}" srcOrd="4" destOrd="0" parTransId="{54918E04-DA7B-421A-9EC3-7A0305250ECD}" sibTransId="{16DFD518-51D5-40A4-BA9D-14DE9FB11906}"/>
    <dgm:cxn modelId="{4438DFAE-1BF5-48E4-8F7E-BC40F1172A59}" srcId="{4AFB9E9D-0A93-4F72-B361-B1F4BE018161}" destId="{DA8AAD67-D2FA-4A79-84E9-E20BFEDC2827}" srcOrd="1" destOrd="0" parTransId="{965DDB33-C399-4F11-999D-6FBFBE195981}" sibTransId="{4CC94A2E-18EA-4279-A8EB-61014F4517AE}"/>
    <dgm:cxn modelId="{EA831E33-618E-4507-AA28-98902FD5C5DE}" type="presOf" srcId="{ABF04DDF-DD25-48CF-A052-5BAED5B03776}" destId="{31228963-9525-4BC9-96B0-479FF89BA4C7}" srcOrd="0" destOrd="0" presId="urn:microsoft.com/office/officeart/2008/layout/VerticalCurvedList"/>
    <dgm:cxn modelId="{7050D31D-0402-4EFC-BC20-618272B0F62D}" type="presOf" srcId="{0782AA23-BDF4-4105-B548-001F8CBC2F73}" destId="{DD853841-01DC-4BBA-9D69-8A1B51E2FB8B}" srcOrd="0" destOrd="0" presId="urn:microsoft.com/office/officeart/2008/layout/VerticalCurvedList"/>
    <dgm:cxn modelId="{9998A9FA-3CB8-479C-A999-0536D268EDD9}" type="presOf" srcId="{4AC21060-6AB4-4621-8126-54A915237E14}" destId="{A009304F-D5E8-4660-96CF-50B7A8B6F997}" srcOrd="0" destOrd="0" presId="urn:microsoft.com/office/officeart/2008/layout/VerticalCurvedList"/>
    <dgm:cxn modelId="{BD9CA2D3-EBF7-4B05-B357-9081CBF0A508}" type="presOf" srcId="{48FA6ABD-F3BD-4A53-BF18-B12474B99217}" destId="{51D272FC-8587-4B17-ABF4-846F301230DE}" srcOrd="0" destOrd="0" presId="urn:microsoft.com/office/officeart/2008/layout/VerticalCurvedList"/>
    <dgm:cxn modelId="{5955128F-449B-4F79-A46D-D10D0C82D028}" type="presOf" srcId="{DA8AAD67-D2FA-4A79-84E9-E20BFEDC2827}" destId="{5AC30492-7E31-4B9E-A134-A6AA286BE98A}" srcOrd="0" destOrd="0" presId="urn:microsoft.com/office/officeart/2008/layout/VerticalCurvedList"/>
    <dgm:cxn modelId="{954C3830-F5A2-4929-B518-85EAAE93210D}" type="presOf" srcId="{B415FDFF-3525-40BB-986E-771869FDF67F}" destId="{B50E1224-9F6D-4B4C-B5DF-833B34DA47F5}" srcOrd="0" destOrd="0" presId="urn:microsoft.com/office/officeart/2008/layout/VerticalCurvedList"/>
    <dgm:cxn modelId="{187FB907-6994-41BB-BBBE-8E319FB1BC38}" type="presOf" srcId="{4AFB9E9D-0A93-4F72-B361-B1F4BE018161}" destId="{D2528297-C910-47F5-AB9C-C5233D5DE5CF}" srcOrd="0" destOrd="0" presId="urn:microsoft.com/office/officeart/2008/layout/VerticalCurvedList"/>
    <dgm:cxn modelId="{00C68D84-BAAC-4772-B8F8-A2CFC6CE17ED}" srcId="{4AFB9E9D-0A93-4F72-B361-B1F4BE018161}" destId="{0782AA23-BDF4-4105-B548-001F8CBC2F73}" srcOrd="3" destOrd="0" parTransId="{A3A98E98-F0C9-494E-B88A-4A1B563769CB}" sibTransId="{733C7EE6-825B-4EB0-8F8F-30C7CC5A323F}"/>
    <dgm:cxn modelId="{22832C9A-0E83-4FE1-BCF4-7BC67CA81E22}" type="presParOf" srcId="{D2528297-C910-47F5-AB9C-C5233D5DE5CF}" destId="{CF6AB6A9-960E-4153-BED9-AA5BC9B9A4C9}" srcOrd="0" destOrd="0" presId="urn:microsoft.com/office/officeart/2008/layout/VerticalCurvedList"/>
    <dgm:cxn modelId="{DAD3FB7D-D30E-40BD-B181-55BBFC1A4457}" type="presParOf" srcId="{CF6AB6A9-960E-4153-BED9-AA5BC9B9A4C9}" destId="{91A7FBB2-9185-4C60-A082-CEE56108B8EB}" srcOrd="0" destOrd="0" presId="urn:microsoft.com/office/officeart/2008/layout/VerticalCurvedList"/>
    <dgm:cxn modelId="{D05DDD77-D586-4B3F-903D-8D1AE293108D}" type="presParOf" srcId="{91A7FBB2-9185-4C60-A082-CEE56108B8EB}" destId="{54F23D86-5B41-4709-AC87-D63DFEAF5F8A}" srcOrd="0" destOrd="0" presId="urn:microsoft.com/office/officeart/2008/layout/VerticalCurvedList"/>
    <dgm:cxn modelId="{958ED05D-3752-40C5-AFD5-203CCA1B6153}" type="presParOf" srcId="{91A7FBB2-9185-4C60-A082-CEE56108B8EB}" destId="{31228963-9525-4BC9-96B0-479FF89BA4C7}" srcOrd="1" destOrd="0" presId="urn:microsoft.com/office/officeart/2008/layout/VerticalCurvedList"/>
    <dgm:cxn modelId="{D544CCD9-4362-4C9C-9170-8ADBC9E95A99}" type="presParOf" srcId="{91A7FBB2-9185-4C60-A082-CEE56108B8EB}" destId="{32BE29B8-1703-4628-9D9A-F689A02FE862}" srcOrd="2" destOrd="0" presId="urn:microsoft.com/office/officeart/2008/layout/VerticalCurvedList"/>
    <dgm:cxn modelId="{5856398D-844E-4892-878A-7A38A2635859}" type="presParOf" srcId="{91A7FBB2-9185-4C60-A082-CEE56108B8EB}" destId="{EA775951-DD3E-42F6-B05E-EC4DEB458D00}" srcOrd="3" destOrd="0" presId="urn:microsoft.com/office/officeart/2008/layout/VerticalCurvedList"/>
    <dgm:cxn modelId="{F176D0FE-EA61-4C1B-841B-0EC95A983706}" type="presParOf" srcId="{CF6AB6A9-960E-4153-BED9-AA5BC9B9A4C9}" destId="{A009304F-D5E8-4660-96CF-50B7A8B6F997}" srcOrd="1" destOrd="0" presId="urn:microsoft.com/office/officeart/2008/layout/VerticalCurvedList"/>
    <dgm:cxn modelId="{620ADA0E-04AB-4EC9-8669-2FB4977B042A}" type="presParOf" srcId="{CF6AB6A9-960E-4153-BED9-AA5BC9B9A4C9}" destId="{5F08A999-1020-40F9-806D-DBEB09B5FE50}" srcOrd="2" destOrd="0" presId="urn:microsoft.com/office/officeart/2008/layout/VerticalCurvedList"/>
    <dgm:cxn modelId="{B0E8F44B-AB45-4E73-8059-3AABB27E9414}" type="presParOf" srcId="{5F08A999-1020-40F9-806D-DBEB09B5FE50}" destId="{002BEE9F-0E31-42E9-B3A4-73B000A7A090}" srcOrd="0" destOrd="0" presId="urn:microsoft.com/office/officeart/2008/layout/VerticalCurvedList"/>
    <dgm:cxn modelId="{9141B351-1C3A-4A06-B99A-685F1B83D3DA}" type="presParOf" srcId="{CF6AB6A9-960E-4153-BED9-AA5BC9B9A4C9}" destId="{5AC30492-7E31-4B9E-A134-A6AA286BE98A}" srcOrd="3" destOrd="0" presId="urn:microsoft.com/office/officeart/2008/layout/VerticalCurvedList"/>
    <dgm:cxn modelId="{A4608264-3829-4F4A-A3FC-D1D58D22FA63}" type="presParOf" srcId="{CF6AB6A9-960E-4153-BED9-AA5BC9B9A4C9}" destId="{3B3A4177-AAC0-419F-8DE4-DB0839F4944E}" srcOrd="4" destOrd="0" presId="urn:microsoft.com/office/officeart/2008/layout/VerticalCurvedList"/>
    <dgm:cxn modelId="{895ED1CC-C105-4C9E-B19D-A9E5BC694260}" type="presParOf" srcId="{3B3A4177-AAC0-419F-8DE4-DB0839F4944E}" destId="{9A6CF376-C693-4575-9BBB-0583164536C5}" srcOrd="0" destOrd="0" presId="urn:microsoft.com/office/officeart/2008/layout/VerticalCurvedList"/>
    <dgm:cxn modelId="{F0F671EF-2184-4998-9A1D-56F684F9ED83}" type="presParOf" srcId="{CF6AB6A9-960E-4153-BED9-AA5BC9B9A4C9}" destId="{51D272FC-8587-4B17-ABF4-846F301230DE}" srcOrd="5" destOrd="0" presId="urn:microsoft.com/office/officeart/2008/layout/VerticalCurvedList"/>
    <dgm:cxn modelId="{41409991-0B31-4857-A8BD-751BCD8EBB7B}" type="presParOf" srcId="{CF6AB6A9-960E-4153-BED9-AA5BC9B9A4C9}" destId="{AB001F06-EFAB-4893-8664-CD39D97513EE}" srcOrd="6" destOrd="0" presId="urn:microsoft.com/office/officeart/2008/layout/VerticalCurvedList"/>
    <dgm:cxn modelId="{ACF8C589-FE97-4AC2-ABE0-8CF93AC261C3}" type="presParOf" srcId="{AB001F06-EFAB-4893-8664-CD39D97513EE}" destId="{89BC79FC-5E68-43BF-9513-1C5152DD1728}" srcOrd="0" destOrd="0" presId="urn:microsoft.com/office/officeart/2008/layout/VerticalCurvedList"/>
    <dgm:cxn modelId="{387EC286-5668-43E1-AB88-B49348C2BA8A}" type="presParOf" srcId="{CF6AB6A9-960E-4153-BED9-AA5BC9B9A4C9}" destId="{DD853841-01DC-4BBA-9D69-8A1B51E2FB8B}" srcOrd="7" destOrd="0" presId="urn:microsoft.com/office/officeart/2008/layout/VerticalCurvedList"/>
    <dgm:cxn modelId="{1AAD87A8-D016-4F5B-8DD1-6E724FFE0650}" type="presParOf" srcId="{CF6AB6A9-960E-4153-BED9-AA5BC9B9A4C9}" destId="{9ED5E137-F20E-410D-84DC-AD19E3E5B38B}" srcOrd="8" destOrd="0" presId="urn:microsoft.com/office/officeart/2008/layout/VerticalCurvedList"/>
    <dgm:cxn modelId="{DF6F00C9-26A1-41D4-8B56-8AA15A52229D}" type="presParOf" srcId="{9ED5E137-F20E-410D-84DC-AD19E3E5B38B}" destId="{41AF9388-86F5-4431-B151-DD142FDD3877}" srcOrd="0" destOrd="0" presId="urn:microsoft.com/office/officeart/2008/layout/VerticalCurvedList"/>
    <dgm:cxn modelId="{B6C6DC87-A6E8-4BCC-8709-938B7431DAF8}" type="presParOf" srcId="{CF6AB6A9-960E-4153-BED9-AA5BC9B9A4C9}" destId="{B50E1224-9F6D-4B4C-B5DF-833B34DA47F5}" srcOrd="9" destOrd="0" presId="urn:microsoft.com/office/officeart/2008/layout/VerticalCurvedList"/>
    <dgm:cxn modelId="{0AB4817A-FDB2-49E3-B155-7592DE98F45E}" type="presParOf" srcId="{CF6AB6A9-960E-4153-BED9-AA5BC9B9A4C9}" destId="{5705567F-3DD1-43D2-813F-83711496104C}" srcOrd="10" destOrd="0" presId="urn:microsoft.com/office/officeart/2008/layout/VerticalCurvedList"/>
    <dgm:cxn modelId="{9D6D2F34-9EB5-4FE9-8EB7-796BD48ECCBD}" type="presParOf" srcId="{5705567F-3DD1-43D2-813F-83711496104C}" destId="{3A407482-8DD4-42D8-B61F-9D462701D8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F623C-70BA-4353-BA30-5D26DA758CD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09F055A-D9B8-47BD-8ED6-D604C3C318FB}">
      <dgm:prSet phldrT="[Текст]" custT="1"/>
      <dgm:spPr/>
      <dgm:t>
        <a:bodyPr/>
        <a:lstStyle/>
        <a:p>
          <a:endParaRPr lang="uk-UA" sz="1300" b="1" dirty="0" smtClean="0"/>
        </a:p>
        <a:p>
          <a:r>
            <a:rPr lang="uk-UA" sz="1300" b="1" dirty="0" smtClean="0"/>
            <a:t>Український державний університет науки і технологій </a:t>
          </a:r>
        </a:p>
        <a:p>
          <a:r>
            <a:rPr lang="uk-UA" sz="1300" b="1" dirty="0" smtClean="0"/>
            <a:t>Обсяг фінансування:</a:t>
          </a:r>
        </a:p>
        <a:p>
          <a:r>
            <a:rPr lang="uk-UA" sz="1300" b="1" dirty="0" smtClean="0"/>
            <a:t>5 367 910,00 грн.</a:t>
          </a:r>
          <a:endParaRPr lang="uk-UA" sz="1300" b="1" dirty="0"/>
        </a:p>
      </dgm:t>
    </dgm:pt>
    <dgm:pt modelId="{BC135993-54E2-46B5-9D20-3C465A81DA1C}" type="parTrans" cxnId="{658BB866-D449-4CC0-8AF5-D1C9897AACF6}">
      <dgm:prSet/>
      <dgm:spPr/>
      <dgm:t>
        <a:bodyPr/>
        <a:lstStyle/>
        <a:p>
          <a:endParaRPr lang="uk-UA"/>
        </a:p>
      </dgm:t>
    </dgm:pt>
    <dgm:pt modelId="{F1BCD17B-D18F-490D-98A3-4A36C76038F5}" type="sibTrans" cxnId="{658BB866-D449-4CC0-8AF5-D1C9897AACF6}">
      <dgm:prSet/>
      <dgm:spPr/>
      <dgm:t>
        <a:bodyPr/>
        <a:lstStyle/>
        <a:p>
          <a:endParaRPr lang="uk-UA"/>
        </a:p>
      </dgm:t>
    </dgm:pt>
    <dgm:pt modelId="{E78BCF4A-602B-45E0-A5DF-942DB35A371C}">
      <dgm:prSet phldrT="[Текст]" custT="1"/>
      <dgm:spPr/>
      <dgm:t>
        <a:bodyPr/>
        <a:lstStyle/>
        <a:p>
          <a:r>
            <a:rPr lang="uk-UA" sz="1300" dirty="0" smtClean="0"/>
            <a:t>Криворізький національний університет</a:t>
          </a:r>
        </a:p>
        <a:p>
          <a:r>
            <a:rPr lang="uk-UA" sz="1300" dirty="0" smtClean="0"/>
            <a:t>Обсяг фінансування:</a:t>
          </a:r>
        </a:p>
        <a:p>
          <a:r>
            <a:rPr lang="uk-UA" sz="1300" dirty="0" smtClean="0"/>
            <a:t>3 463 550,00 грн.</a:t>
          </a:r>
          <a:endParaRPr lang="uk-UA" sz="1300" dirty="0"/>
        </a:p>
      </dgm:t>
    </dgm:pt>
    <dgm:pt modelId="{61F6E154-EC58-4967-ADCF-E8C8A94278C0}" type="parTrans" cxnId="{A98B67F9-BFDF-4C3E-B60A-596EAD00BB85}">
      <dgm:prSet/>
      <dgm:spPr/>
      <dgm:t>
        <a:bodyPr/>
        <a:lstStyle/>
        <a:p>
          <a:endParaRPr lang="uk-UA"/>
        </a:p>
      </dgm:t>
    </dgm:pt>
    <dgm:pt modelId="{F9EBBE93-A67D-4078-B146-1619559E5E00}" type="sibTrans" cxnId="{A98B67F9-BFDF-4C3E-B60A-596EAD00BB85}">
      <dgm:prSet/>
      <dgm:spPr/>
      <dgm:t>
        <a:bodyPr/>
        <a:lstStyle/>
        <a:p>
          <a:endParaRPr lang="uk-UA"/>
        </a:p>
      </dgm:t>
    </dgm:pt>
    <dgm:pt modelId="{479C9C9E-78FE-4900-A83E-01E50A444DAE}">
      <dgm:prSet phldrT="[Текст]" custT="1"/>
      <dgm:spPr/>
      <dgm:t>
        <a:bodyPr/>
        <a:lstStyle/>
        <a:p>
          <a:endParaRPr lang="uk-UA" sz="1300" dirty="0" smtClean="0"/>
        </a:p>
        <a:p>
          <a:r>
            <a:rPr lang="uk-UA" sz="1300" dirty="0" smtClean="0"/>
            <a:t>Дніпровський національний університет</a:t>
          </a:r>
        </a:p>
        <a:p>
          <a:r>
            <a:rPr lang="uk-UA" sz="1300" dirty="0" smtClean="0"/>
            <a:t>Обсяг фінансування:</a:t>
          </a:r>
        </a:p>
        <a:p>
          <a:r>
            <a:rPr lang="uk-UA" sz="1300" dirty="0" smtClean="0"/>
            <a:t>599 620грн.</a:t>
          </a:r>
        </a:p>
        <a:p>
          <a:endParaRPr lang="uk-UA" sz="1300" dirty="0"/>
        </a:p>
      </dgm:t>
    </dgm:pt>
    <dgm:pt modelId="{12B368BE-F6B2-47A6-AC5D-5DF745270BAA}" type="parTrans" cxnId="{A0FEFEBE-98E2-4155-8540-F15A0A068441}">
      <dgm:prSet/>
      <dgm:spPr/>
      <dgm:t>
        <a:bodyPr/>
        <a:lstStyle/>
        <a:p>
          <a:endParaRPr lang="uk-UA"/>
        </a:p>
      </dgm:t>
    </dgm:pt>
    <dgm:pt modelId="{68FD7796-4081-47F3-9430-F959CB575C5A}" type="sibTrans" cxnId="{A0FEFEBE-98E2-4155-8540-F15A0A068441}">
      <dgm:prSet/>
      <dgm:spPr/>
      <dgm:t>
        <a:bodyPr/>
        <a:lstStyle/>
        <a:p>
          <a:endParaRPr lang="uk-UA"/>
        </a:p>
      </dgm:t>
    </dgm:pt>
    <dgm:pt modelId="{B14C28F2-6931-4310-A34C-698E4A733427}" type="pres">
      <dgm:prSet presAssocID="{CD5F623C-70BA-4353-BA30-5D26DA758CDB}" presName="compositeShape" presStyleCnt="0">
        <dgm:presLayoutVars>
          <dgm:dir/>
          <dgm:resizeHandles/>
        </dgm:presLayoutVars>
      </dgm:prSet>
      <dgm:spPr/>
    </dgm:pt>
    <dgm:pt modelId="{391D0B48-EF4E-4411-8136-ED63FBB08B7E}" type="pres">
      <dgm:prSet presAssocID="{CD5F623C-70BA-4353-BA30-5D26DA758CDB}" presName="pyramid" presStyleLbl="node1" presStyleIdx="0" presStyleCnt="1"/>
      <dgm:spPr>
        <a:noFill/>
        <a:ln>
          <a:prstDash val="sysDot"/>
        </a:ln>
      </dgm:spPr>
    </dgm:pt>
    <dgm:pt modelId="{4CEFB72F-718F-444A-B88F-D884829BF911}" type="pres">
      <dgm:prSet presAssocID="{CD5F623C-70BA-4353-BA30-5D26DA758CDB}" presName="theList" presStyleCnt="0"/>
      <dgm:spPr/>
    </dgm:pt>
    <dgm:pt modelId="{A631549F-226A-45CF-B098-B3ED37C044F7}" type="pres">
      <dgm:prSet presAssocID="{809F055A-D9B8-47BD-8ED6-D604C3C318FB}" presName="aNode" presStyleLbl="fgAcc1" presStyleIdx="0" presStyleCnt="3" custScaleY="148565" custLinFactNeighborX="-1817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7FA811-926B-4077-83EC-48FD68A65AFA}" type="pres">
      <dgm:prSet presAssocID="{809F055A-D9B8-47BD-8ED6-D604C3C318FB}" presName="aSpace" presStyleCnt="0"/>
      <dgm:spPr/>
    </dgm:pt>
    <dgm:pt modelId="{A0AE029C-3199-46EC-B96F-94C75DD640D6}" type="pres">
      <dgm:prSet presAssocID="{E78BCF4A-602B-45E0-A5DF-942DB35A371C}" presName="aNode" presStyleLbl="fgAcc1" presStyleIdx="1" presStyleCnt="3" custLinFactNeighborX="-8307" custLinFactNeighborY="640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790275-BA2E-4532-928A-4FCE7DD6FD06}" type="pres">
      <dgm:prSet presAssocID="{E78BCF4A-602B-45E0-A5DF-942DB35A371C}" presName="aSpace" presStyleCnt="0"/>
      <dgm:spPr/>
    </dgm:pt>
    <dgm:pt modelId="{161972CD-F3A6-4268-9EB7-CD6BC1B35C6C}" type="pres">
      <dgm:prSet presAssocID="{479C9C9E-78FE-4900-A83E-01E50A444DAE}" presName="aNode" presStyleLbl="fgAcc1" presStyleIdx="2" presStyleCnt="3" custScaleX="104297" custScaleY="111311" custLinFactY="14356" custLinFactNeighborX="2222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86FE8A-296D-44F6-A847-AF9C9DC898FC}" type="pres">
      <dgm:prSet presAssocID="{479C9C9E-78FE-4900-A83E-01E50A444DAE}" presName="aSpace" presStyleCnt="0"/>
      <dgm:spPr/>
    </dgm:pt>
  </dgm:ptLst>
  <dgm:cxnLst>
    <dgm:cxn modelId="{A0FEFEBE-98E2-4155-8540-F15A0A068441}" srcId="{CD5F623C-70BA-4353-BA30-5D26DA758CDB}" destId="{479C9C9E-78FE-4900-A83E-01E50A444DAE}" srcOrd="2" destOrd="0" parTransId="{12B368BE-F6B2-47A6-AC5D-5DF745270BAA}" sibTransId="{68FD7796-4081-47F3-9430-F959CB575C5A}"/>
    <dgm:cxn modelId="{47417A03-CE25-4C77-930A-8552239CF62C}" type="presOf" srcId="{E78BCF4A-602B-45E0-A5DF-942DB35A371C}" destId="{A0AE029C-3199-46EC-B96F-94C75DD640D6}" srcOrd="0" destOrd="0" presId="urn:microsoft.com/office/officeart/2005/8/layout/pyramid2"/>
    <dgm:cxn modelId="{A98B67F9-BFDF-4C3E-B60A-596EAD00BB85}" srcId="{CD5F623C-70BA-4353-BA30-5D26DA758CDB}" destId="{E78BCF4A-602B-45E0-A5DF-942DB35A371C}" srcOrd="1" destOrd="0" parTransId="{61F6E154-EC58-4967-ADCF-E8C8A94278C0}" sibTransId="{F9EBBE93-A67D-4078-B146-1619559E5E00}"/>
    <dgm:cxn modelId="{658BB866-D449-4CC0-8AF5-D1C9897AACF6}" srcId="{CD5F623C-70BA-4353-BA30-5D26DA758CDB}" destId="{809F055A-D9B8-47BD-8ED6-D604C3C318FB}" srcOrd="0" destOrd="0" parTransId="{BC135993-54E2-46B5-9D20-3C465A81DA1C}" sibTransId="{F1BCD17B-D18F-490D-98A3-4A36C76038F5}"/>
    <dgm:cxn modelId="{A48009A5-7D93-4194-BFC3-90FCDDC8CB5D}" type="presOf" srcId="{479C9C9E-78FE-4900-A83E-01E50A444DAE}" destId="{161972CD-F3A6-4268-9EB7-CD6BC1B35C6C}" srcOrd="0" destOrd="0" presId="urn:microsoft.com/office/officeart/2005/8/layout/pyramid2"/>
    <dgm:cxn modelId="{2E0C097E-3B36-49E2-B65D-7778432230C9}" type="presOf" srcId="{CD5F623C-70BA-4353-BA30-5D26DA758CDB}" destId="{B14C28F2-6931-4310-A34C-698E4A733427}" srcOrd="0" destOrd="0" presId="urn:microsoft.com/office/officeart/2005/8/layout/pyramid2"/>
    <dgm:cxn modelId="{353164D6-834A-421C-A96E-E791FF9A2113}" type="presOf" srcId="{809F055A-D9B8-47BD-8ED6-D604C3C318FB}" destId="{A631549F-226A-45CF-B098-B3ED37C044F7}" srcOrd="0" destOrd="0" presId="urn:microsoft.com/office/officeart/2005/8/layout/pyramid2"/>
    <dgm:cxn modelId="{A83DE901-BD9D-4EF4-9EE5-A2E71873E512}" type="presParOf" srcId="{B14C28F2-6931-4310-A34C-698E4A733427}" destId="{391D0B48-EF4E-4411-8136-ED63FBB08B7E}" srcOrd="0" destOrd="0" presId="urn:microsoft.com/office/officeart/2005/8/layout/pyramid2"/>
    <dgm:cxn modelId="{AF74DCE7-85D6-4280-B505-DAB1E266F809}" type="presParOf" srcId="{B14C28F2-6931-4310-A34C-698E4A733427}" destId="{4CEFB72F-718F-444A-B88F-D884829BF911}" srcOrd="1" destOrd="0" presId="urn:microsoft.com/office/officeart/2005/8/layout/pyramid2"/>
    <dgm:cxn modelId="{7AAECFEB-FCFF-41B8-AE3E-92F9BEBC19E4}" type="presParOf" srcId="{4CEFB72F-718F-444A-B88F-D884829BF911}" destId="{A631549F-226A-45CF-B098-B3ED37C044F7}" srcOrd="0" destOrd="0" presId="urn:microsoft.com/office/officeart/2005/8/layout/pyramid2"/>
    <dgm:cxn modelId="{B712A601-8142-403A-871B-59046681BB86}" type="presParOf" srcId="{4CEFB72F-718F-444A-B88F-D884829BF911}" destId="{C87FA811-926B-4077-83EC-48FD68A65AFA}" srcOrd="1" destOrd="0" presId="urn:microsoft.com/office/officeart/2005/8/layout/pyramid2"/>
    <dgm:cxn modelId="{61A1D746-3399-48EF-9B02-0F02C752FD57}" type="presParOf" srcId="{4CEFB72F-718F-444A-B88F-D884829BF911}" destId="{A0AE029C-3199-46EC-B96F-94C75DD640D6}" srcOrd="2" destOrd="0" presId="urn:microsoft.com/office/officeart/2005/8/layout/pyramid2"/>
    <dgm:cxn modelId="{8D71B61F-472B-405D-8807-5CF658063C76}" type="presParOf" srcId="{4CEFB72F-718F-444A-B88F-D884829BF911}" destId="{28790275-BA2E-4532-928A-4FCE7DD6FD06}" srcOrd="3" destOrd="0" presId="urn:microsoft.com/office/officeart/2005/8/layout/pyramid2"/>
    <dgm:cxn modelId="{0DF0A866-E8EB-4E5E-A044-40A31E0C997C}" type="presParOf" srcId="{4CEFB72F-718F-444A-B88F-D884829BF911}" destId="{161972CD-F3A6-4268-9EB7-CD6BC1B35C6C}" srcOrd="4" destOrd="0" presId="urn:microsoft.com/office/officeart/2005/8/layout/pyramid2"/>
    <dgm:cxn modelId="{C07904C9-12AF-455D-8EE8-7AD7018C63A9}" type="presParOf" srcId="{4CEFB72F-718F-444A-B88F-D884829BF911}" destId="{F886FE8A-296D-44F6-A847-AF9C9DC898F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C35590-AB5F-4426-B85B-51B38CF3F6F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6C47D3E-FE57-462D-A8E7-D0618263B487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40A3CE7A-D776-406D-B489-6EA9C4EBD66F}" type="parTrans" cxnId="{63FF24E5-FBCF-4616-995F-73983E009F93}">
      <dgm:prSet/>
      <dgm:spPr/>
      <dgm:t>
        <a:bodyPr/>
        <a:lstStyle/>
        <a:p>
          <a:endParaRPr lang="uk-UA"/>
        </a:p>
      </dgm:t>
    </dgm:pt>
    <dgm:pt modelId="{13A456F1-9899-44EE-9A4A-71F3E78F6C5A}" type="sibTrans" cxnId="{63FF24E5-FBCF-4616-995F-73983E009F93}">
      <dgm:prSet/>
      <dgm:spPr/>
      <dgm:t>
        <a:bodyPr/>
        <a:lstStyle/>
        <a:p>
          <a:endParaRPr lang="uk-UA"/>
        </a:p>
      </dgm:t>
    </dgm:pt>
    <dgm:pt modelId="{1DE57C58-575B-4495-B846-F2523D167418}">
      <dgm:prSet phldrT="[Текст]"/>
      <dgm:spPr/>
      <dgm:t>
        <a:bodyPr/>
        <a:lstStyle/>
        <a:p>
          <a:r>
            <a:rPr lang="uk-UA" dirty="0" smtClean="0"/>
            <a:t>Київський національний університет</a:t>
          </a:r>
          <a:endParaRPr lang="uk-UA" dirty="0"/>
        </a:p>
      </dgm:t>
    </dgm:pt>
    <dgm:pt modelId="{7658E443-ABE8-453E-80AA-E153FFF56284}" type="parTrans" cxnId="{D7761CB4-128B-4F34-9AF3-DF792A05FF9C}">
      <dgm:prSet/>
      <dgm:spPr/>
      <dgm:t>
        <a:bodyPr/>
        <a:lstStyle/>
        <a:p>
          <a:endParaRPr lang="uk-UA"/>
        </a:p>
      </dgm:t>
    </dgm:pt>
    <dgm:pt modelId="{CAC400A4-541E-49AA-875D-02E7C7388814}" type="sibTrans" cxnId="{D7761CB4-128B-4F34-9AF3-DF792A05FF9C}">
      <dgm:prSet/>
      <dgm:spPr/>
      <dgm:t>
        <a:bodyPr/>
        <a:lstStyle/>
        <a:p>
          <a:endParaRPr lang="uk-UA"/>
        </a:p>
      </dgm:t>
    </dgm:pt>
    <dgm:pt modelId="{E248263D-2029-4F19-A73B-B45ACD657CAC}">
      <dgm:prSet phldrT="[Текст]"/>
      <dgm:spPr/>
      <dgm:t>
        <a:bodyPr/>
        <a:lstStyle/>
        <a:p>
          <a:r>
            <a:rPr lang="uk-UA" dirty="0" smtClean="0"/>
            <a:t>Обсяг фінансування: 16 404 670,00 грн.</a:t>
          </a:r>
          <a:endParaRPr lang="uk-UA" dirty="0"/>
        </a:p>
      </dgm:t>
    </dgm:pt>
    <dgm:pt modelId="{C24C0313-0B84-4BF9-86A8-F7DDBA425FDC}" type="parTrans" cxnId="{D7F0DE94-2B28-41E9-BF8F-C66EEBEF512A}">
      <dgm:prSet/>
      <dgm:spPr/>
      <dgm:t>
        <a:bodyPr/>
        <a:lstStyle/>
        <a:p>
          <a:endParaRPr lang="uk-UA"/>
        </a:p>
      </dgm:t>
    </dgm:pt>
    <dgm:pt modelId="{AD3FBBB0-C400-47E1-ADDD-BF9F1AAFF202}" type="sibTrans" cxnId="{D7F0DE94-2B28-41E9-BF8F-C66EEBEF512A}">
      <dgm:prSet/>
      <dgm:spPr/>
      <dgm:t>
        <a:bodyPr/>
        <a:lstStyle/>
        <a:p>
          <a:endParaRPr lang="uk-UA"/>
        </a:p>
      </dgm:t>
    </dgm:pt>
    <dgm:pt modelId="{D38C1BEA-7989-4429-9509-BCCA25077523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0593E29D-5FCC-4A35-874B-D137C0511F4C}" type="parTrans" cxnId="{46DFE2CF-7E49-42E7-AE1C-8AD08EFDE78B}">
      <dgm:prSet/>
      <dgm:spPr/>
      <dgm:t>
        <a:bodyPr/>
        <a:lstStyle/>
        <a:p>
          <a:endParaRPr lang="uk-UA"/>
        </a:p>
      </dgm:t>
    </dgm:pt>
    <dgm:pt modelId="{27F3C89C-8F42-4888-A1DF-EEB5960377F8}" type="sibTrans" cxnId="{46DFE2CF-7E49-42E7-AE1C-8AD08EFDE78B}">
      <dgm:prSet/>
      <dgm:spPr/>
      <dgm:t>
        <a:bodyPr/>
        <a:lstStyle/>
        <a:p>
          <a:endParaRPr lang="uk-UA"/>
        </a:p>
      </dgm:t>
    </dgm:pt>
    <dgm:pt modelId="{CDE6714A-4FE5-4A73-8FDA-52C84207747F}">
      <dgm:prSet phldrT="[Текст]"/>
      <dgm:spPr/>
      <dgm:t>
        <a:bodyPr/>
        <a:lstStyle/>
        <a:p>
          <a:r>
            <a:rPr lang="uk-UA" dirty="0" smtClean="0"/>
            <a:t>Сумський національний університет</a:t>
          </a:r>
          <a:endParaRPr lang="uk-UA" dirty="0"/>
        </a:p>
      </dgm:t>
    </dgm:pt>
    <dgm:pt modelId="{70DAA54D-9304-4E4B-9DF9-F2672A691269}" type="parTrans" cxnId="{8175A3F8-4B58-4400-B69D-A5C22FA79C5B}">
      <dgm:prSet/>
      <dgm:spPr/>
      <dgm:t>
        <a:bodyPr/>
        <a:lstStyle/>
        <a:p>
          <a:endParaRPr lang="uk-UA"/>
        </a:p>
      </dgm:t>
    </dgm:pt>
    <dgm:pt modelId="{EC3F375D-279B-409F-8DBF-564B720C23EC}" type="sibTrans" cxnId="{8175A3F8-4B58-4400-B69D-A5C22FA79C5B}">
      <dgm:prSet/>
      <dgm:spPr/>
      <dgm:t>
        <a:bodyPr/>
        <a:lstStyle/>
        <a:p>
          <a:endParaRPr lang="uk-UA"/>
        </a:p>
      </dgm:t>
    </dgm:pt>
    <dgm:pt modelId="{432DCB20-18D7-4803-AF79-487620609CCD}">
      <dgm:prSet phldrT="[Текст]"/>
      <dgm:spPr/>
      <dgm:t>
        <a:bodyPr/>
        <a:lstStyle/>
        <a:p>
          <a:r>
            <a:rPr lang="uk-UA" dirty="0" smtClean="0"/>
            <a:t>Обсяг фінансування: 13 380 930,00 грн.</a:t>
          </a:r>
          <a:endParaRPr lang="uk-UA" dirty="0"/>
        </a:p>
      </dgm:t>
    </dgm:pt>
    <dgm:pt modelId="{1787A076-77F0-4187-A127-5B4A1AC67E83}" type="parTrans" cxnId="{18D0D820-64C4-4076-AF9F-C9C65D1F1AFA}">
      <dgm:prSet/>
      <dgm:spPr/>
      <dgm:t>
        <a:bodyPr/>
        <a:lstStyle/>
        <a:p>
          <a:endParaRPr lang="uk-UA"/>
        </a:p>
      </dgm:t>
    </dgm:pt>
    <dgm:pt modelId="{72E9664A-5EE0-4AB8-AED2-E90D05B2920C}" type="sibTrans" cxnId="{18D0D820-64C4-4076-AF9F-C9C65D1F1AFA}">
      <dgm:prSet/>
      <dgm:spPr/>
      <dgm:t>
        <a:bodyPr/>
        <a:lstStyle/>
        <a:p>
          <a:endParaRPr lang="uk-UA"/>
        </a:p>
      </dgm:t>
    </dgm:pt>
    <dgm:pt modelId="{9C124F69-3B4B-44E2-B724-F8D8BC470EEA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ED18C0FA-A723-484B-99EB-4F714E97D185}" type="parTrans" cxnId="{59A2B483-CEB9-44B9-8B10-61C64308FF5F}">
      <dgm:prSet/>
      <dgm:spPr/>
      <dgm:t>
        <a:bodyPr/>
        <a:lstStyle/>
        <a:p>
          <a:endParaRPr lang="uk-UA"/>
        </a:p>
      </dgm:t>
    </dgm:pt>
    <dgm:pt modelId="{42618A6A-5EDD-48BD-95FF-1A82D2D6F0B9}" type="sibTrans" cxnId="{59A2B483-CEB9-44B9-8B10-61C64308FF5F}">
      <dgm:prSet/>
      <dgm:spPr/>
      <dgm:t>
        <a:bodyPr/>
        <a:lstStyle/>
        <a:p>
          <a:endParaRPr lang="uk-UA"/>
        </a:p>
      </dgm:t>
    </dgm:pt>
    <dgm:pt modelId="{5FADC035-8B65-491A-AF51-284122620EC2}">
      <dgm:prSet phldrT="[Текст]"/>
      <dgm:spPr/>
      <dgm:t>
        <a:bodyPr/>
        <a:lstStyle/>
        <a:p>
          <a:r>
            <a:rPr lang="uk-UA" dirty="0" smtClean="0"/>
            <a:t>НТУ «Київський політехнічний інститут»</a:t>
          </a:r>
          <a:endParaRPr lang="uk-UA" dirty="0"/>
        </a:p>
      </dgm:t>
    </dgm:pt>
    <dgm:pt modelId="{15CC8F6A-C2F1-45FB-B715-26ABCCAB6DEC}" type="parTrans" cxnId="{7395254B-1044-4816-BDDB-61B6A0B7AA13}">
      <dgm:prSet/>
      <dgm:spPr/>
      <dgm:t>
        <a:bodyPr/>
        <a:lstStyle/>
        <a:p>
          <a:endParaRPr lang="uk-UA"/>
        </a:p>
      </dgm:t>
    </dgm:pt>
    <dgm:pt modelId="{32279C00-34D2-4AB5-85F8-49618AAB3A8E}" type="sibTrans" cxnId="{7395254B-1044-4816-BDDB-61B6A0B7AA13}">
      <dgm:prSet/>
      <dgm:spPr/>
      <dgm:t>
        <a:bodyPr/>
        <a:lstStyle/>
        <a:p>
          <a:endParaRPr lang="uk-UA"/>
        </a:p>
      </dgm:t>
    </dgm:pt>
    <dgm:pt modelId="{40755251-70E8-4225-AE75-DEA380AAA952}">
      <dgm:prSet phldrT="[Текст]"/>
      <dgm:spPr/>
      <dgm:t>
        <a:bodyPr/>
        <a:lstStyle/>
        <a:p>
          <a:r>
            <a:rPr lang="uk-UA" dirty="0" smtClean="0"/>
            <a:t>Обсяг фінансування: 12 212 570,00 грн.</a:t>
          </a:r>
          <a:endParaRPr lang="uk-UA" dirty="0"/>
        </a:p>
      </dgm:t>
    </dgm:pt>
    <dgm:pt modelId="{E3F30DBC-837D-493B-AE69-EB17893CD88B}" type="parTrans" cxnId="{B8264277-D738-4B01-95C4-BB7B7AB459AB}">
      <dgm:prSet/>
      <dgm:spPr/>
      <dgm:t>
        <a:bodyPr/>
        <a:lstStyle/>
        <a:p>
          <a:endParaRPr lang="uk-UA"/>
        </a:p>
      </dgm:t>
    </dgm:pt>
    <dgm:pt modelId="{30E31FAE-48D4-4017-9B0C-B516ABDBF5B4}" type="sibTrans" cxnId="{B8264277-D738-4B01-95C4-BB7B7AB459AB}">
      <dgm:prSet/>
      <dgm:spPr/>
      <dgm:t>
        <a:bodyPr/>
        <a:lstStyle/>
        <a:p>
          <a:endParaRPr lang="uk-UA"/>
        </a:p>
      </dgm:t>
    </dgm:pt>
    <dgm:pt modelId="{A29171D2-E61E-4603-B952-4B62F6100AEC}">
      <dgm:prSet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5AF78200-9887-4656-9FE5-A36CFFA5DFE8}" type="parTrans" cxnId="{71923B60-AFFB-4E87-BD99-2C73C43A1C8E}">
      <dgm:prSet/>
      <dgm:spPr/>
      <dgm:t>
        <a:bodyPr/>
        <a:lstStyle/>
        <a:p>
          <a:endParaRPr lang="uk-UA"/>
        </a:p>
      </dgm:t>
    </dgm:pt>
    <dgm:pt modelId="{5946B6FF-B009-4680-9C16-7AD1F6DF8A43}" type="sibTrans" cxnId="{71923B60-AFFB-4E87-BD99-2C73C43A1C8E}">
      <dgm:prSet/>
      <dgm:spPr/>
      <dgm:t>
        <a:bodyPr/>
        <a:lstStyle/>
        <a:p>
          <a:endParaRPr lang="uk-UA"/>
        </a:p>
      </dgm:t>
    </dgm:pt>
    <dgm:pt modelId="{B2B1EAE6-4FA8-4D68-B310-58356577EAFA}">
      <dgm:prSet/>
      <dgm:spPr/>
      <dgm:t>
        <a:bodyPr/>
        <a:lstStyle/>
        <a:p>
          <a:r>
            <a:rPr lang="uk-UA" dirty="0" smtClean="0"/>
            <a:t>Львівський національний університет</a:t>
          </a:r>
          <a:endParaRPr lang="uk-UA" dirty="0"/>
        </a:p>
      </dgm:t>
    </dgm:pt>
    <dgm:pt modelId="{DFA29E69-595E-44DA-A00F-2CD689B96830}" type="parTrans" cxnId="{80568934-718F-4A8B-8E7D-92FE98CFB9C5}">
      <dgm:prSet/>
      <dgm:spPr/>
      <dgm:t>
        <a:bodyPr/>
        <a:lstStyle/>
        <a:p>
          <a:endParaRPr lang="uk-UA"/>
        </a:p>
      </dgm:t>
    </dgm:pt>
    <dgm:pt modelId="{A3DB1E2B-343A-42E7-8086-E4A93E9C8D52}" type="sibTrans" cxnId="{80568934-718F-4A8B-8E7D-92FE98CFB9C5}">
      <dgm:prSet/>
      <dgm:spPr/>
      <dgm:t>
        <a:bodyPr/>
        <a:lstStyle/>
        <a:p>
          <a:endParaRPr lang="uk-UA"/>
        </a:p>
      </dgm:t>
    </dgm:pt>
    <dgm:pt modelId="{7AD077FA-4BCC-489C-B742-8B54233B3BEB}">
      <dgm:prSet/>
      <dgm:spPr/>
      <dgm:t>
        <a:bodyPr/>
        <a:lstStyle/>
        <a:p>
          <a:r>
            <a:rPr lang="uk-UA" dirty="0" smtClean="0"/>
            <a:t>Обсяг фінансування: 10 591 090,00 грн.</a:t>
          </a:r>
          <a:endParaRPr lang="uk-UA" dirty="0"/>
        </a:p>
      </dgm:t>
    </dgm:pt>
    <dgm:pt modelId="{DF62AC3D-7EFE-4342-8ADC-F5042020F1F6}" type="parTrans" cxnId="{4012D57F-AFC0-43C4-B62F-DC8C9390CBA9}">
      <dgm:prSet/>
      <dgm:spPr/>
      <dgm:t>
        <a:bodyPr/>
        <a:lstStyle/>
        <a:p>
          <a:endParaRPr lang="uk-UA"/>
        </a:p>
      </dgm:t>
    </dgm:pt>
    <dgm:pt modelId="{2D5402CC-D4B3-4DBE-94FC-A66A018070C0}" type="sibTrans" cxnId="{4012D57F-AFC0-43C4-B62F-DC8C9390CBA9}">
      <dgm:prSet/>
      <dgm:spPr/>
      <dgm:t>
        <a:bodyPr/>
        <a:lstStyle/>
        <a:p>
          <a:endParaRPr lang="uk-UA"/>
        </a:p>
      </dgm:t>
    </dgm:pt>
    <dgm:pt modelId="{5342A197-E885-4201-B2E0-5431A44787CA}">
      <dgm:prSet/>
      <dgm:spPr/>
      <dgm:t>
        <a:bodyPr/>
        <a:lstStyle/>
        <a:p>
          <a:r>
            <a:rPr lang="uk-UA" dirty="0" smtClean="0"/>
            <a:t>5</a:t>
          </a:r>
          <a:endParaRPr lang="uk-UA" dirty="0"/>
        </a:p>
      </dgm:t>
    </dgm:pt>
    <dgm:pt modelId="{A56BB213-CD2D-4D9F-8CC1-40ED359B9ABD}" type="parTrans" cxnId="{42B85AD7-AB92-4B65-A5A1-B869B009A8F5}">
      <dgm:prSet/>
      <dgm:spPr/>
      <dgm:t>
        <a:bodyPr/>
        <a:lstStyle/>
        <a:p>
          <a:endParaRPr lang="uk-UA"/>
        </a:p>
      </dgm:t>
    </dgm:pt>
    <dgm:pt modelId="{4506F0DE-9FCF-41D4-A345-FABAB2F4AE5B}" type="sibTrans" cxnId="{42B85AD7-AB92-4B65-A5A1-B869B009A8F5}">
      <dgm:prSet/>
      <dgm:spPr/>
      <dgm:t>
        <a:bodyPr/>
        <a:lstStyle/>
        <a:p>
          <a:endParaRPr lang="uk-UA"/>
        </a:p>
      </dgm:t>
    </dgm:pt>
    <dgm:pt modelId="{68BBB694-46F3-44C6-86B4-3BADBDCE53F3}">
      <dgm:prSet/>
      <dgm:spPr/>
      <dgm:t>
        <a:bodyPr/>
        <a:lstStyle/>
        <a:p>
          <a:r>
            <a:rPr lang="uk-UA" dirty="0" smtClean="0"/>
            <a:t>Харківський національний університет</a:t>
          </a:r>
          <a:endParaRPr lang="uk-UA" dirty="0"/>
        </a:p>
      </dgm:t>
    </dgm:pt>
    <dgm:pt modelId="{C5297227-C680-44C7-B33D-3E77AC87BF79}" type="parTrans" cxnId="{888AFFDB-2FCD-4E24-B14E-3A96C4E7925B}">
      <dgm:prSet/>
      <dgm:spPr/>
      <dgm:t>
        <a:bodyPr/>
        <a:lstStyle/>
        <a:p>
          <a:endParaRPr lang="uk-UA"/>
        </a:p>
      </dgm:t>
    </dgm:pt>
    <dgm:pt modelId="{A365342B-71CC-4FD4-8A05-B7F601CA574F}" type="sibTrans" cxnId="{888AFFDB-2FCD-4E24-B14E-3A96C4E7925B}">
      <dgm:prSet/>
      <dgm:spPr/>
      <dgm:t>
        <a:bodyPr/>
        <a:lstStyle/>
        <a:p>
          <a:endParaRPr lang="uk-UA"/>
        </a:p>
      </dgm:t>
    </dgm:pt>
    <dgm:pt modelId="{D871CD3A-C794-4203-8F9F-F3857EBDBEE7}">
      <dgm:prSet/>
      <dgm:spPr/>
      <dgm:t>
        <a:bodyPr/>
        <a:lstStyle/>
        <a:p>
          <a:r>
            <a:rPr lang="uk-UA" dirty="0" smtClean="0"/>
            <a:t>Обсяг фінансування: 10 115 620,00 грн.</a:t>
          </a:r>
          <a:endParaRPr lang="uk-UA" dirty="0"/>
        </a:p>
      </dgm:t>
    </dgm:pt>
    <dgm:pt modelId="{C4B54DEA-8E0F-453A-B5DC-0AEC19035756}" type="parTrans" cxnId="{FF425DF4-DA0F-4873-B61B-6D47AA019240}">
      <dgm:prSet/>
      <dgm:spPr/>
      <dgm:t>
        <a:bodyPr/>
        <a:lstStyle/>
        <a:p>
          <a:endParaRPr lang="uk-UA"/>
        </a:p>
      </dgm:t>
    </dgm:pt>
    <dgm:pt modelId="{6239C794-C9BC-4B32-B182-45FA78972C3A}" type="sibTrans" cxnId="{FF425DF4-DA0F-4873-B61B-6D47AA019240}">
      <dgm:prSet/>
      <dgm:spPr/>
      <dgm:t>
        <a:bodyPr/>
        <a:lstStyle/>
        <a:p>
          <a:endParaRPr lang="uk-UA"/>
        </a:p>
      </dgm:t>
    </dgm:pt>
    <dgm:pt modelId="{E90F00CE-9355-4BCA-BF9F-05B3B0588B69}">
      <dgm:prSet/>
      <dgm:spPr/>
      <dgm:t>
        <a:bodyPr/>
        <a:lstStyle/>
        <a:p>
          <a:r>
            <a:rPr lang="uk-UA" dirty="0" smtClean="0"/>
            <a:t>6</a:t>
          </a:r>
          <a:endParaRPr lang="uk-UA" dirty="0"/>
        </a:p>
      </dgm:t>
    </dgm:pt>
    <dgm:pt modelId="{37E5856A-169A-40CF-A790-D9511F691F5C}" type="parTrans" cxnId="{592D96E5-156F-47F7-B468-1FE9C55C6692}">
      <dgm:prSet/>
      <dgm:spPr/>
      <dgm:t>
        <a:bodyPr/>
        <a:lstStyle/>
        <a:p>
          <a:endParaRPr lang="uk-UA"/>
        </a:p>
      </dgm:t>
    </dgm:pt>
    <dgm:pt modelId="{7E9AE78A-2EB8-464D-87B3-1BB8650C82A5}" type="sibTrans" cxnId="{592D96E5-156F-47F7-B468-1FE9C55C6692}">
      <dgm:prSet/>
      <dgm:spPr/>
      <dgm:t>
        <a:bodyPr/>
        <a:lstStyle/>
        <a:p>
          <a:endParaRPr lang="uk-UA"/>
        </a:p>
      </dgm:t>
    </dgm:pt>
    <dgm:pt modelId="{B1E9D962-B683-4165-ADC4-08E4FC2E4E6B}">
      <dgm:prSet/>
      <dgm:spPr/>
      <dgm:t>
        <a:bodyPr/>
        <a:lstStyle/>
        <a:p>
          <a:r>
            <a:rPr lang="uk-UA" dirty="0" smtClean="0"/>
            <a:t>Нац. </a:t>
          </a:r>
          <a:r>
            <a:rPr lang="uk-UA" dirty="0" err="1" smtClean="0"/>
            <a:t>ун-тет</a:t>
          </a:r>
          <a:r>
            <a:rPr lang="uk-UA" dirty="0" smtClean="0"/>
            <a:t> біоресурсів та природокористування</a:t>
          </a:r>
          <a:endParaRPr lang="uk-UA" dirty="0"/>
        </a:p>
      </dgm:t>
    </dgm:pt>
    <dgm:pt modelId="{B060C60F-0B05-492A-A84A-5897CC484B7C}" type="parTrans" cxnId="{14497362-4B67-49A7-99C3-DC42C5955689}">
      <dgm:prSet/>
      <dgm:spPr/>
      <dgm:t>
        <a:bodyPr/>
        <a:lstStyle/>
        <a:p>
          <a:endParaRPr lang="uk-UA"/>
        </a:p>
      </dgm:t>
    </dgm:pt>
    <dgm:pt modelId="{E47E716D-1790-4314-9F28-3FEABB2436F4}" type="sibTrans" cxnId="{14497362-4B67-49A7-99C3-DC42C5955689}">
      <dgm:prSet/>
      <dgm:spPr/>
      <dgm:t>
        <a:bodyPr/>
        <a:lstStyle/>
        <a:p>
          <a:endParaRPr lang="uk-UA"/>
        </a:p>
      </dgm:t>
    </dgm:pt>
    <dgm:pt modelId="{A889D54C-F659-407C-82D8-BAD2667E3FCC}">
      <dgm:prSet/>
      <dgm:spPr/>
      <dgm:t>
        <a:bodyPr/>
        <a:lstStyle/>
        <a:p>
          <a:r>
            <a:rPr lang="uk-UA" dirty="0" smtClean="0"/>
            <a:t>Обсяг фінансування: 8 904 020,00 грн.</a:t>
          </a:r>
          <a:endParaRPr lang="uk-UA" dirty="0"/>
        </a:p>
      </dgm:t>
    </dgm:pt>
    <dgm:pt modelId="{6D83A40B-B990-4A4C-B270-9ABCBBC70F9E}" type="parTrans" cxnId="{8E2AA8D6-F902-439C-BEA7-95CCB97AF306}">
      <dgm:prSet/>
      <dgm:spPr/>
      <dgm:t>
        <a:bodyPr/>
        <a:lstStyle/>
        <a:p>
          <a:endParaRPr lang="uk-UA"/>
        </a:p>
      </dgm:t>
    </dgm:pt>
    <dgm:pt modelId="{E38528EB-D471-46B5-809E-D3087470F1D2}" type="sibTrans" cxnId="{8E2AA8D6-F902-439C-BEA7-95CCB97AF306}">
      <dgm:prSet/>
      <dgm:spPr/>
      <dgm:t>
        <a:bodyPr/>
        <a:lstStyle/>
        <a:p>
          <a:endParaRPr lang="uk-UA"/>
        </a:p>
      </dgm:t>
    </dgm:pt>
    <dgm:pt modelId="{EA3088B9-4355-47A2-9F45-E114EA8D2B07}">
      <dgm:prSet/>
      <dgm:spPr/>
      <dgm:t>
        <a:bodyPr/>
        <a:lstStyle/>
        <a:p>
          <a:r>
            <a:rPr lang="uk-UA" dirty="0" smtClean="0"/>
            <a:t>7</a:t>
          </a:r>
          <a:endParaRPr lang="uk-UA" dirty="0"/>
        </a:p>
      </dgm:t>
    </dgm:pt>
    <dgm:pt modelId="{0469D299-B00E-4763-8D05-34A2194114A8}" type="parTrans" cxnId="{C1D126B1-CA6F-4B9C-9B16-6423B08BC82F}">
      <dgm:prSet/>
      <dgm:spPr/>
      <dgm:t>
        <a:bodyPr/>
        <a:lstStyle/>
        <a:p>
          <a:endParaRPr lang="uk-UA"/>
        </a:p>
      </dgm:t>
    </dgm:pt>
    <dgm:pt modelId="{D0E05719-6953-4CE2-9935-6A0F7B6E4A72}" type="sibTrans" cxnId="{C1D126B1-CA6F-4B9C-9B16-6423B08BC82F}">
      <dgm:prSet/>
      <dgm:spPr/>
      <dgm:t>
        <a:bodyPr/>
        <a:lstStyle/>
        <a:p>
          <a:endParaRPr lang="uk-UA"/>
        </a:p>
      </dgm:t>
    </dgm:pt>
    <dgm:pt modelId="{56B04EBD-7F60-4CE0-BD17-0A8A0B369010}">
      <dgm:prSet/>
      <dgm:spPr/>
      <dgm:t>
        <a:bodyPr/>
        <a:lstStyle/>
        <a:p>
          <a:r>
            <a:rPr lang="uk-UA" dirty="0" smtClean="0"/>
            <a:t>НТУ «Львівська політехніка»</a:t>
          </a:r>
          <a:endParaRPr lang="uk-UA" dirty="0"/>
        </a:p>
      </dgm:t>
    </dgm:pt>
    <dgm:pt modelId="{458CAC94-D911-44A0-8F83-5B9430822D8A}" type="parTrans" cxnId="{3D1B8379-042A-404E-B285-11FF2DA0ACEB}">
      <dgm:prSet/>
      <dgm:spPr/>
      <dgm:t>
        <a:bodyPr/>
        <a:lstStyle/>
        <a:p>
          <a:endParaRPr lang="uk-UA"/>
        </a:p>
      </dgm:t>
    </dgm:pt>
    <dgm:pt modelId="{6898F512-15EF-4644-A9A4-06C27000B7A7}" type="sibTrans" cxnId="{3D1B8379-042A-404E-B285-11FF2DA0ACEB}">
      <dgm:prSet/>
      <dgm:spPr/>
      <dgm:t>
        <a:bodyPr/>
        <a:lstStyle/>
        <a:p>
          <a:endParaRPr lang="uk-UA"/>
        </a:p>
      </dgm:t>
    </dgm:pt>
    <dgm:pt modelId="{87531F6A-4DB0-4093-970B-00311B5CC41A}">
      <dgm:prSet/>
      <dgm:spPr/>
      <dgm:t>
        <a:bodyPr/>
        <a:lstStyle/>
        <a:p>
          <a:r>
            <a:rPr lang="uk-UA" dirty="0" smtClean="0"/>
            <a:t>Обсяг фінансування:  7 372  570,00 грн.</a:t>
          </a:r>
          <a:endParaRPr lang="uk-UA" dirty="0"/>
        </a:p>
      </dgm:t>
    </dgm:pt>
    <dgm:pt modelId="{4365C688-E42D-40DF-83CE-9136773891F5}" type="parTrans" cxnId="{BCDA861B-5354-485A-92C4-50A97679179E}">
      <dgm:prSet/>
      <dgm:spPr/>
      <dgm:t>
        <a:bodyPr/>
        <a:lstStyle/>
        <a:p>
          <a:endParaRPr lang="uk-UA"/>
        </a:p>
      </dgm:t>
    </dgm:pt>
    <dgm:pt modelId="{36418A60-AA0F-47D4-9766-E790C7B95E6D}" type="sibTrans" cxnId="{BCDA861B-5354-485A-92C4-50A97679179E}">
      <dgm:prSet/>
      <dgm:spPr/>
      <dgm:t>
        <a:bodyPr/>
        <a:lstStyle/>
        <a:p>
          <a:endParaRPr lang="uk-UA"/>
        </a:p>
      </dgm:t>
    </dgm:pt>
    <dgm:pt modelId="{6801E9EA-4693-4CBB-9DAC-48EA41F9A282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uk-UA" sz="1500" b="1" dirty="0" smtClean="0">
              <a:solidFill>
                <a:schemeClr val="tx1"/>
              </a:solidFill>
            </a:rPr>
            <a:t>8</a:t>
          </a:r>
          <a:endParaRPr lang="uk-UA" sz="1500" b="1" dirty="0">
            <a:solidFill>
              <a:schemeClr val="tx1"/>
            </a:solidFill>
          </a:endParaRPr>
        </a:p>
      </dgm:t>
    </dgm:pt>
    <dgm:pt modelId="{8D4AEBF4-50F1-4F6F-8533-96D541D3E4AE}" type="parTrans" cxnId="{4E57599D-5A11-409F-BDAB-CC05EF5B7488}">
      <dgm:prSet/>
      <dgm:spPr/>
      <dgm:t>
        <a:bodyPr/>
        <a:lstStyle/>
        <a:p>
          <a:endParaRPr lang="uk-UA"/>
        </a:p>
      </dgm:t>
    </dgm:pt>
    <dgm:pt modelId="{B94AC314-BA3C-4278-9429-132DA05A123A}" type="sibTrans" cxnId="{4E57599D-5A11-409F-BDAB-CC05EF5B7488}">
      <dgm:prSet/>
      <dgm:spPr/>
      <dgm:t>
        <a:bodyPr/>
        <a:lstStyle/>
        <a:p>
          <a:endParaRPr lang="uk-UA"/>
        </a:p>
      </dgm:t>
    </dgm:pt>
    <dgm:pt modelId="{90333E6D-4D10-4014-AAE3-61DDF349BB95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uk-UA" sz="1500" b="1" dirty="0" smtClean="0"/>
            <a:t>Український державний університет науки і технологій</a:t>
          </a:r>
          <a:endParaRPr lang="uk-UA" sz="1500" b="1" dirty="0"/>
        </a:p>
      </dgm:t>
    </dgm:pt>
    <dgm:pt modelId="{89AB8551-E7E0-48D6-A173-E858BAC65216}" type="parTrans" cxnId="{336A02DE-2DC2-41BB-B560-898AA30C138D}">
      <dgm:prSet/>
      <dgm:spPr/>
      <dgm:t>
        <a:bodyPr/>
        <a:lstStyle/>
        <a:p>
          <a:endParaRPr lang="uk-UA"/>
        </a:p>
      </dgm:t>
    </dgm:pt>
    <dgm:pt modelId="{FBFE2629-B4B3-40A9-8EF6-B78F27E4AE4B}" type="sibTrans" cxnId="{336A02DE-2DC2-41BB-B560-898AA30C138D}">
      <dgm:prSet/>
      <dgm:spPr/>
      <dgm:t>
        <a:bodyPr/>
        <a:lstStyle/>
        <a:p>
          <a:endParaRPr lang="uk-UA"/>
        </a:p>
      </dgm:t>
    </dgm:pt>
    <dgm:pt modelId="{DDAE83E7-FDAA-48F8-88E4-63338FA40EA5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uk-UA" sz="1500" b="1" dirty="0" smtClean="0"/>
            <a:t>Обсяг фінансування: 5 367 910,00 грн.</a:t>
          </a:r>
          <a:endParaRPr lang="uk-UA" sz="1500" b="1" dirty="0"/>
        </a:p>
      </dgm:t>
    </dgm:pt>
    <dgm:pt modelId="{441AAAF2-C8DC-4010-A4E7-9B2069CF7207}" type="parTrans" cxnId="{B44327CE-B8FF-4404-B5BB-220D4275E8D0}">
      <dgm:prSet/>
      <dgm:spPr/>
      <dgm:t>
        <a:bodyPr/>
        <a:lstStyle/>
        <a:p>
          <a:endParaRPr lang="uk-UA"/>
        </a:p>
      </dgm:t>
    </dgm:pt>
    <dgm:pt modelId="{6DD7C387-C70F-4A37-8589-210BB9A8CC5C}" type="sibTrans" cxnId="{B44327CE-B8FF-4404-B5BB-220D4275E8D0}">
      <dgm:prSet/>
      <dgm:spPr/>
      <dgm:t>
        <a:bodyPr/>
        <a:lstStyle/>
        <a:p>
          <a:endParaRPr lang="uk-UA"/>
        </a:p>
      </dgm:t>
    </dgm:pt>
    <dgm:pt modelId="{A76F55A0-1C2B-4FF2-BCA9-4B4E2CD6C71E}" type="pres">
      <dgm:prSet presAssocID="{92C35590-AB5F-4426-B85B-51B38CF3F6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91A39F-AE97-4D7C-9865-55CE70D12E70}" type="pres">
      <dgm:prSet presAssocID="{36C47D3E-FE57-462D-A8E7-D0618263B487}" presName="composite" presStyleCnt="0"/>
      <dgm:spPr/>
    </dgm:pt>
    <dgm:pt modelId="{1CA60DAD-3EEF-4796-8A18-4F4ABFD8B1F1}" type="pres">
      <dgm:prSet presAssocID="{36C47D3E-FE57-462D-A8E7-D0618263B487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D3508-796B-45A2-A351-CF3A25522C6D}" type="pres">
      <dgm:prSet presAssocID="{36C47D3E-FE57-462D-A8E7-D0618263B487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A498C-BA4A-4466-A143-DFF70996C578}" type="pres">
      <dgm:prSet presAssocID="{13A456F1-9899-44EE-9A4A-71F3E78F6C5A}" presName="sp" presStyleCnt="0"/>
      <dgm:spPr/>
    </dgm:pt>
    <dgm:pt modelId="{589E58F8-D656-45CD-9640-60C4DB264ADC}" type="pres">
      <dgm:prSet presAssocID="{D38C1BEA-7989-4429-9509-BCCA25077523}" presName="composite" presStyleCnt="0"/>
      <dgm:spPr/>
    </dgm:pt>
    <dgm:pt modelId="{9ECFAB70-00EE-42FA-93A6-890630BC4220}" type="pres">
      <dgm:prSet presAssocID="{D38C1BEA-7989-4429-9509-BCCA25077523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3FA10-D844-4C32-92D8-2251D9905DDF}" type="pres">
      <dgm:prSet presAssocID="{D38C1BEA-7989-4429-9509-BCCA25077523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8A9BC-0447-4C5B-9D6E-CDB30073B05C}" type="pres">
      <dgm:prSet presAssocID="{27F3C89C-8F42-4888-A1DF-EEB5960377F8}" presName="sp" presStyleCnt="0"/>
      <dgm:spPr/>
    </dgm:pt>
    <dgm:pt modelId="{4617CC67-23EA-46DF-A40A-B9C090553D78}" type="pres">
      <dgm:prSet presAssocID="{9C124F69-3B4B-44E2-B724-F8D8BC470EEA}" presName="composite" presStyleCnt="0"/>
      <dgm:spPr/>
    </dgm:pt>
    <dgm:pt modelId="{C6429C59-C514-44C0-9CA8-C1273EBFCAAB}" type="pres">
      <dgm:prSet presAssocID="{9C124F69-3B4B-44E2-B724-F8D8BC470EEA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5528D-3CFE-4AB0-AB3A-C37990A9AB10}" type="pres">
      <dgm:prSet presAssocID="{9C124F69-3B4B-44E2-B724-F8D8BC470EEA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760FC1-8354-4EF2-9D82-0D00A881C698}" type="pres">
      <dgm:prSet presAssocID="{42618A6A-5EDD-48BD-95FF-1A82D2D6F0B9}" presName="sp" presStyleCnt="0"/>
      <dgm:spPr/>
    </dgm:pt>
    <dgm:pt modelId="{31C36B55-6870-4758-A195-046334B8ABD5}" type="pres">
      <dgm:prSet presAssocID="{A29171D2-E61E-4603-B952-4B62F6100AEC}" presName="composite" presStyleCnt="0"/>
      <dgm:spPr/>
    </dgm:pt>
    <dgm:pt modelId="{1C4E4E96-4E85-4C24-BCB8-B72B2E5E2CC8}" type="pres">
      <dgm:prSet presAssocID="{A29171D2-E61E-4603-B952-4B62F6100AEC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410D0-147E-45C7-9FED-4A2006C42EAF}" type="pres">
      <dgm:prSet presAssocID="{A29171D2-E61E-4603-B952-4B62F6100AEC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199D19-C91C-4656-ACA7-51119A4972EF}" type="pres">
      <dgm:prSet presAssocID="{5946B6FF-B009-4680-9C16-7AD1F6DF8A43}" presName="sp" presStyleCnt="0"/>
      <dgm:spPr/>
    </dgm:pt>
    <dgm:pt modelId="{BD1AB3FB-9051-47C4-90B8-A788C449FE2F}" type="pres">
      <dgm:prSet presAssocID="{5342A197-E885-4201-B2E0-5431A44787CA}" presName="composite" presStyleCnt="0"/>
      <dgm:spPr/>
    </dgm:pt>
    <dgm:pt modelId="{2702B6B7-49DE-4206-9EC5-2B347255E488}" type="pres">
      <dgm:prSet presAssocID="{5342A197-E885-4201-B2E0-5431A44787CA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322BE-1923-4F50-8743-88DB178801C3}" type="pres">
      <dgm:prSet presAssocID="{5342A197-E885-4201-B2E0-5431A44787CA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B7171D-31A0-4B06-BDE5-526DACFA3E72}" type="pres">
      <dgm:prSet presAssocID="{4506F0DE-9FCF-41D4-A345-FABAB2F4AE5B}" presName="sp" presStyleCnt="0"/>
      <dgm:spPr/>
    </dgm:pt>
    <dgm:pt modelId="{D809BFDA-CD4C-4BEA-BFEA-022AF5E407AB}" type="pres">
      <dgm:prSet presAssocID="{E90F00CE-9355-4BCA-BF9F-05B3B0588B69}" presName="composite" presStyleCnt="0"/>
      <dgm:spPr/>
    </dgm:pt>
    <dgm:pt modelId="{4B90AD84-A8D7-4DE1-BDE7-F947E698325B}" type="pres">
      <dgm:prSet presAssocID="{E90F00CE-9355-4BCA-BF9F-05B3B0588B69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F06FF-1E4D-4CFB-A787-1897CF883810}" type="pres">
      <dgm:prSet presAssocID="{E90F00CE-9355-4BCA-BF9F-05B3B0588B69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E557CC-BA9D-40DF-9DE7-D33AA1754121}" type="pres">
      <dgm:prSet presAssocID="{7E9AE78A-2EB8-464D-87B3-1BB8650C82A5}" presName="sp" presStyleCnt="0"/>
      <dgm:spPr/>
    </dgm:pt>
    <dgm:pt modelId="{0D8361A2-4A16-4A25-B918-13855BA08A45}" type="pres">
      <dgm:prSet presAssocID="{EA3088B9-4355-47A2-9F45-E114EA8D2B07}" presName="composite" presStyleCnt="0"/>
      <dgm:spPr/>
    </dgm:pt>
    <dgm:pt modelId="{0CF6923E-00BE-4E62-801E-7C20A7E56268}" type="pres">
      <dgm:prSet presAssocID="{EA3088B9-4355-47A2-9F45-E114EA8D2B07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676D0-82CA-4330-9D71-5DE4C12F57A3}" type="pres">
      <dgm:prSet presAssocID="{EA3088B9-4355-47A2-9F45-E114EA8D2B07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1116E1-BF0D-44C5-A4C4-37C103D64C7A}" type="pres">
      <dgm:prSet presAssocID="{D0E05719-6953-4CE2-9935-6A0F7B6E4A72}" presName="sp" presStyleCnt="0"/>
      <dgm:spPr/>
    </dgm:pt>
    <dgm:pt modelId="{7C1729ED-1125-4E1F-8B61-403E733B61BA}" type="pres">
      <dgm:prSet presAssocID="{6801E9EA-4693-4CBB-9DAC-48EA41F9A282}" presName="composite" presStyleCnt="0"/>
      <dgm:spPr/>
    </dgm:pt>
    <dgm:pt modelId="{50615ADA-5F01-4E43-A28B-0700E4ED780E}" type="pres">
      <dgm:prSet presAssocID="{6801E9EA-4693-4CBB-9DAC-48EA41F9A282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C4620-CB95-4311-8860-65EBF3A33C0B}" type="pres">
      <dgm:prSet presAssocID="{6801E9EA-4693-4CBB-9DAC-48EA41F9A282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F8E9D-6319-4540-AFA3-2B04067F9BEE}" type="presOf" srcId="{E248263D-2029-4F19-A73B-B45ACD657CAC}" destId="{60FD3508-796B-45A2-A351-CF3A25522C6D}" srcOrd="0" destOrd="1" presId="urn:microsoft.com/office/officeart/2005/8/layout/chevron2"/>
    <dgm:cxn modelId="{DCABE53C-CC55-4F49-BCB8-843257777C35}" type="presOf" srcId="{40755251-70E8-4225-AE75-DEA380AAA952}" destId="{A905528D-3CFE-4AB0-AB3A-C37990A9AB10}" srcOrd="0" destOrd="1" presId="urn:microsoft.com/office/officeart/2005/8/layout/chevron2"/>
    <dgm:cxn modelId="{E2A48A18-B0A2-4912-B2EF-2033380FC6E1}" type="presOf" srcId="{9C124F69-3B4B-44E2-B724-F8D8BC470EEA}" destId="{C6429C59-C514-44C0-9CA8-C1273EBFCAAB}" srcOrd="0" destOrd="0" presId="urn:microsoft.com/office/officeart/2005/8/layout/chevron2"/>
    <dgm:cxn modelId="{18D0D820-64C4-4076-AF9F-C9C65D1F1AFA}" srcId="{D38C1BEA-7989-4429-9509-BCCA25077523}" destId="{432DCB20-18D7-4803-AF79-487620609CCD}" srcOrd="1" destOrd="0" parTransId="{1787A076-77F0-4187-A127-5B4A1AC67E83}" sibTransId="{72E9664A-5EE0-4AB8-AED2-E90D05B2920C}"/>
    <dgm:cxn modelId="{EB81F250-CCF9-46A5-9932-F68519272428}" type="presOf" srcId="{B1E9D962-B683-4165-ADC4-08E4FC2E4E6B}" destId="{527F06FF-1E4D-4CFB-A787-1897CF883810}" srcOrd="0" destOrd="0" presId="urn:microsoft.com/office/officeart/2005/8/layout/chevron2"/>
    <dgm:cxn modelId="{16A2EA32-3F3A-4938-949C-8E074D873F43}" type="presOf" srcId="{1DE57C58-575B-4495-B846-F2523D167418}" destId="{60FD3508-796B-45A2-A351-CF3A25522C6D}" srcOrd="0" destOrd="0" presId="urn:microsoft.com/office/officeart/2005/8/layout/chevron2"/>
    <dgm:cxn modelId="{BCDA861B-5354-485A-92C4-50A97679179E}" srcId="{EA3088B9-4355-47A2-9F45-E114EA8D2B07}" destId="{87531F6A-4DB0-4093-970B-00311B5CC41A}" srcOrd="1" destOrd="0" parTransId="{4365C688-E42D-40DF-83CE-9136773891F5}" sibTransId="{36418A60-AA0F-47D4-9766-E790C7B95E6D}"/>
    <dgm:cxn modelId="{5B0FA6F0-FA90-497A-B520-CC640156D778}" type="presOf" srcId="{6801E9EA-4693-4CBB-9DAC-48EA41F9A282}" destId="{50615ADA-5F01-4E43-A28B-0700E4ED780E}" srcOrd="0" destOrd="0" presId="urn:microsoft.com/office/officeart/2005/8/layout/chevron2"/>
    <dgm:cxn modelId="{888AFFDB-2FCD-4E24-B14E-3A96C4E7925B}" srcId="{5342A197-E885-4201-B2E0-5431A44787CA}" destId="{68BBB694-46F3-44C6-86B4-3BADBDCE53F3}" srcOrd="0" destOrd="0" parTransId="{C5297227-C680-44C7-B33D-3E77AC87BF79}" sibTransId="{A365342B-71CC-4FD4-8A05-B7F601CA574F}"/>
    <dgm:cxn modelId="{B8264277-D738-4B01-95C4-BB7B7AB459AB}" srcId="{9C124F69-3B4B-44E2-B724-F8D8BC470EEA}" destId="{40755251-70E8-4225-AE75-DEA380AAA952}" srcOrd="1" destOrd="0" parTransId="{E3F30DBC-837D-493B-AE69-EB17893CD88B}" sibTransId="{30E31FAE-48D4-4017-9B0C-B516ABDBF5B4}"/>
    <dgm:cxn modelId="{24FF2C13-ACA5-49D4-AEA0-7E78CDFE4D84}" type="presOf" srcId="{36C47D3E-FE57-462D-A8E7-D0618263B487}" destId="{1CA60DAD-3EEF-4796-8A18-4F4ABFD8B1F1}" srcOrd="0" destOrd="0" presId="urn:microsoft.com/office/officeart/2005/8/layout/chevron2"/>
    <dgm:cxn modelId="{FEFF1E6F-BE0E-4070-A776-4536214CD6B1}" type="presOf" srcId="{92C35590-AB5F-4426-B85B-51B38CF3F6F7}" destId="{A76F55A0-1C2B-4FF2-BCA9-4B4E2CD6C71E}" srcOrd="0" destOrd="0" presId="urn:microsoft.com/office/officeart/2005/8/layout/chevron2"/>
    <dgm:cxn modelId="{95746349-438D-4289-8548-02C78C63E971}" type="presOf" srcId="{56B04EBD-7F60-4CE0-BD17-0A8A0B369010}" destId="{25A676D0-82CA-4330-9D71-5DE4C12F57A3}" srcOrd="0" destOrd="0" presId="urn:microsoft.com/office/officeart/2005/8/layout/chevron2"/>
    <dgm:cxn modelId="{59A2B483-CEB9-44B9-8B10-61C64308FF5F}" srcId="{92C35590-AB5F-4426-B85B-51B38CF3F6F7}" destId="{9C124F69-3B4B-44E2-B724-F8D8BC470EEA}" srcOrd="2" destOrd="0" parTransId="{ED18C0FA-A723-484B-99EB-4F714E97D185}" sibTransId="{42618A6A-5EDD-48BD-95FF-1A82D2D6F0B9}"/>
    <dgm:cxn modelId="{8175A3F8-4B58-4400-B69D-A5C22FA79C5B}" srcId="{D38C1BEA-7989-4429-9509-BCCA25077523}" destId="{CDE6714A-4FE5-4A73-8FDA-52C84207747F}" srcOrd="0" destOrd="0" parTransId="{70DAA54D-9304-4E4B-9DF9-F2672A691269}" sibTransId="{EC3F375D-279B-409F-8DBF-564B720C23EC}"/>
    <dgm:cxn modelId="{D108BA93-8ED1-46C8-B9CB-101FD0EABE9D}" type="presOf" srcId="{68BBB694-46F3-44C6-86B4-3BADBDCE53F3}" destId="{15D322BE-1923-4F50-8743-88DB178801C3}" srcOrd="0" destOrd="0" presId="urn:microsoft.com/office/officeart/2005/8/layout/chevron2"/>
    <dgm:cxn modelId="{6B66530D-D35D-4EC8-A6CF-305218469F27}" type="presOf" srcId="{5342A197-E885-4201-B2E0-5431A44787CA}" destId="{2702B6B7-49DE-4206-9EC5-2B347255E488}" srcOrd="0" destOrd="0" presId="urn:microsoft.com/office/officeart/2005/8/layout/chevron2"/>
    <dgm:cxn modelId="{B1E4888D-9DC5-42C6-9D6C-26A6C88800E4}" type="presOf" srcId="{B2B1EAE6-4FA8-4D68-B310-58356577EAFA}" destId="{AC0410D0-147E-45C7-9FED-4A2006C42EAF}" srcOrd="0" destOrd="0" presId="urn:microsoft.com/office/officeart/2005/8/layout/chevron2"/>
    <dgm:cxn modelId="{9FD76984-1CEC-4C5F-9D8C-93387B4FF321}" type="presOf" srcId="{A889D54C-F659-407C-82D8-BAD2667E3FCC}" destId="{527F06FF-1E4D-4CFB-A787-1897CF883810}" srcOrd="0" destOrd="1" presId="urn:microsoft.com/office/officeart/2005/8/layout/chevron2"/>
    <dgm:cxn modelId="{BC598ED9-8465-4ABD-9155-690996951815}" type="presOf" srcId="{432DCB20-18D7-4803-AF79-487620609CCD}" destId="{1D93FA10-D844-4C32-92D8-2251D9905DDF}" srcOrd="0" destOrd="1" presId="urn:microsoft.com/office/officeart/2005/8/layout/chevron2"/>
    <dgm:cxn modelId="{336A02DE-2DC2-41BB-B560-898AA30C138D}" srcId="{6801E9EA-4693-4CBB-9DAC-48EA41F9A282}" destId="{90333E6D-4D10-4014-AAE3-61DDF349BB95}" srcOrd="0" destOrd="0" parTransId="{89AB8551-E7E0-48D6-A173-E858BAC65216}" sibTransId="{FBFE2629-B4B3-40A9-8EF6-B78F27E4AE4B}"/>
    <dgm:cxn modelId="{0256E8B8-9157-4F58-A29F-6C852F189C9B}" type="presOf" srcId="{EA3088B9-4355-47A2-9F45-E114EA8D2B07}" destId="{0CF6923E-00BE-4E62-801E-7C20A7E56268}" srcOrd="0" destOrd="0" presId="urn:microsoft.com/office/officeart/2005/8/layout/chevron2"/>
    <dgm:cxn modelId="{D7761CB4-128B-4F34-9AF3-DF792A05FF9C}" srcId="{36C47D3E-FE57-462D-A8E7-D0618263B487}" destId="{1DE57C58-575B-4495-B846-F2523D167418}" srcOrd="0" destOrd="0" parTransId="{7658E443-ABE8-453E-80AA-E153FFF56284}" sibTransId="{CAC400A4-541E-49AA-875D-02E7C7388814}"/>
    <dgm:cxn modelId="{53751293-B636-40C1-96E8-081BA2DA03DA}" type="presOf" srcId="{87531F6A-4DB0-4093-970B-00311B5CC41A}" destId="{25A676D0-82CA-4330-9D71-5DE4C12F57A3}" srcOrd="0" destOrd="1" presId="urn:microsoft.com/office/officeart/2005/8/layout/chevron2"/>
    <dgm:cxn modelId="{80F7F116-4B81-4070-90CD-67781AA40FE6}" type="presOf" srcId="{5FADC035-8B65-491A-AF51-284122620EC2}" destId="{A905528D-3CFE-4AB0-AB3A-C37990A9AB10}" srcOrd="0" destOrd="0" presId="urn:microsoft.com/office/officeart/2005/8/layout/chevron2"/>
    <dgm:cxn modelId="{71923B60-AFFB-4E87-BD99-2C73C43A1C8E}" srcId="{92C35590-AB5F-4426-B85B-51B38CF3F6F7}" destId="{A29171D2-E61E-4603-B952-4B62F6100AEC}" srcOrd="3" destOrd="0" parTransId="{5AF78200-9887-4656-9FE5-A36CFFA5DFE8}" sibTransId="{5946B6FF-B009-4680-9C16-7AD1F6DF8A43}"/>
    <dgm:cxn modelId="{592D96E5-156F-47F7-B468-1FE9C55C6692}" srcId="{92C35590-AB5F-4426-B85B-51B38CF3F6F7}" destId="{E90F00CE-9355-4BCA-BF9F-05B3B0588B69}" srcOrd="5" destOrd="0" parTransId="{37E5856A-169A-40CF-A790-D9511F691F5C}" sibTransId="{7E9AE78A-2EB8-464D-87B3-1BB8650C82A5}"/>
    <dgm:cxn modelId="{18D3FDBE-10BA-4571-B82D-00A7C76113AE}" type="presOf" srcId="{DDAE83E7-FDAA-48F8-88E4-63338FA40EA5}" destId="{B70C4620-CB95-4311-8860-65EBF3A33C0B}" srcOrd="0" destOrd="1" presId="urn:microsoft.com/office/officeart/2005/8/layout/chevron2"/>
    <dgm:cxn modelId="{C1D126B1-CA6F-4B9C-9B16-6423B08BC82F}" srcId="{92C35590-AB5F-4426-B85B-51B38CF3F6F7}" destId="{EA3088B9-4355-47A2-9F45-E114EA8D2B07}" srcOrd="6" destOrd="0" parTransId="{0469D299-B00E-4763-8D05-34A2194114A8}" sibTransId="{D0E05719-6953-4CE2-9935-6A0F7B6E4A72}"/>
    <dgm:cxn modelId="{C73B322C-57A4-44BB-879D-6E0BFE5907AF}" type="presOf" srcId="{A29171D2-E61E-4603-B952-4B62F6100AEC}" destId="{1C4E4E96-4E85-4C24-BCB8-B72B2E5E2CC8}" srcOrd="0" destOrd="0" presId="urn:microsoft.com/office/officeart/2005/8/layout/chevron2"/>
    <dgm:cxn modelId="{D7F0DE94-2B28-41E9-BF8F-C66EEBEF512A}" srcId="{36C47D3E-FE57-462D-A8E7-D0618263B487}" destId="{E248263D-2029-4F19-A73B-B45ACD657CAC}" srcOrd="1" destOrd="0" parTransId="{C24C0313-0B84-4BF9-86A8-F7DDBA425FDC}" sibTransId="{AD3FBBB0-C400-47E1-ADDD-BF9F1AAFF202}"/>
    <dgm:cxn modelId="{31D20C4A-FF0E-4136-BD52-ADCD185DC3D2}" type="presOf" srcId="{7AD077FA-4BCC-489C-B742-8B54233B3BEB}" destId="{AC0410D0-147E-45C7-9FED-4A2006C42EAF}" srcOrd="0" destOrd="1" presId="urn:microsoft.com/office/officeart/2005/8/layout/chevron2"/>
    <dgm:cxn modelId="{DCCCF0C5-1E8B-48A4-AAA7-01978D5D168E}" type="presOf" srcId="{90333E6D-4D10-4014-AAE3-61DDF349BB95}" destId="{B70C4620-CB95-4311-8860-65EBF3A33C0B}" srcOrd="0" destOrd="0" presId="urn:microsoft.com/office/officeart/2005/8/layout/chevron2"/>
    <dgm:cxn modelId="{80568934-718F-4A8B-8E7D-92FE98CFB9C5}" srcId="{A29171D2-E61E-4603-B952-4B62F6100AEC}" destId="{B2B1EAE6-4FA8-4D68-B310-58356577EAFA}" srcOrd="0" destOrd="0" parTransId="{DFA29E69-595E-44DA-A00F-2CD689B96830}" sibTransId="{A3DB1E2B-343A-42E7-8086-E4A93E9C8D52}"/>
    <dgm:cxn modelId="{85F1C67D-38E5-4544-8499-17B8F27F8A93}" type="presOf" srcId="{D871CD3A-C794-4203-8F9F-F3857EBDBEE7}" destId="{15D322BE-1923-4F50-8743-88DB178801C3}" srcOrd="0" destOrd="1" presId="urn:microsoft.com/office/officeart/2005/8/layout/chevron2"/>
    <dgm:cxn modelId="{FF425DF4-DA0F-4873-B61B-6D47AA019240}" srcId="{5342A197-E885-4201-B2E0-5431A44787CA}" destId="{D871CD3A-C794-4203-8F9F-F3857EBDBEE7}" srcOrd="1" destOrd="0" parTransId="{C4B54DEA-8E0F-453A-B5DC-0AEC19035756}" sibTransId="{6239C794-C9BC-4B32-B182-45FA78972C3A}"/>
    <dgm:cxn modelId="{347528C0-EBE4-49CC-BE74-821B31271914}" type="presOf" srcId="{CDE6714A-4FE5-4A73-8FDA-52C84207747F}" destId="{1D93FA10-D844-4C32-92D8-2251D9905DDF}" srcOrd="0" destOrd="0" presId="urn:microsoft.com/office/officeart/2005/8/layout/chevron2"/>
    <dgm:cxn modelId="{8E2AA8D6-F902-439C-BEA7-95CCB97AF306}" srcId="{E90F00CE-9355-4BCA-BF9F-05B3B0588B69}" destId="{A889D54C-F659-407C-82D8-BAD2667E3FCC}" srcOrd="1" destOrd="0" parTransId="{6D83A40B-B990-4A4C-B270-9ABCBBC70F9E}" sibTransId="{E38528EB-D471-46B5-809E-D3087470F1D2}"/>
    <dgm:cxn modelId="{3D1B8379-042A-404E-B285-11FF2DA0ACEB}" srcId="{EA3088B9-4355-47A2-9F45-E114EA8D2B07}" destId="{56B04EBD-7F60-4CE0-BD17-0A8A0B369010}" srcOrd="0" destOrd="0" parTransId="{458CAC94-D911-44A0-8F83-5B9430822D8A}" sibTransId="{6898F512-15EF-4644-A9A4-06C27000B7A7}"/>
    <dgm:cxn modelId="{4E57599D-5A11-409F-BDAB-CC05EF5B7488}" srcId="{92C35590-AB5F-4426-B85B-51B38CF3F6F7}" destId="{6801E9EA-4693-4CBB-9DAC-48EA41F9A282}" srcOrd="7" destOrd="0" parTransId="{8D4AEBF4-50F1-4F6F-8533-96D541D3E4AE}" sibTransId="{B94AC314-BA3C-4278-9429-132DA05A123A}"/>
    <dgm:cxn modelId="{14497362-4B67-49A7-99C3-DC42C5955689}" srcId="{E90F00CE-9355-4BCA-BF9F-05B3B0588B69}" destId="{B1E9D962-B683-4165-ADC4-08E4FC2E4E6B}" srcOrd="0" destOrd="0" parTransId="{B060C60F-0B05-492A-A84A-5897CC484B7C}" sibTransId="{E47E716D-1790-4314-9F28-3FEABB2436F4}"/>
    <dgm:cxn modelId="{E3BCB42E-1B20-4F16-8F55-DC38DB2CA576}" type="presOf" srcId="{D38C1BEA-7989-4429-9509-BCCA25077523}" destId="{9ECFAB70-00EE-42FA-93A6-890630BC4220}" srcOrd="0" destOrd="0" presId="urn:microsoft.com/office/officeart/2005/8/layout/chevron2"/>
    <dgm:cxn modelId="{46DFE2CF-7E49-42E7-AE1C-8AD08EFDE78B}" srcId="{92C35590-AB5F-4426-B85B-51B38CF3F6F7}" destId="{D38C1BEA-7989-4429-9509-BCCA25077523}" srcOrd="1" destOrd="0" parTransId="{0593E29D-5FCC-4A35-874B-D137C0511F4C}" sibTransId="{27F3C89C-8F42-4888-A1DF-EEB5960377F8}"/>
    <dgm:cxn modelId="{B44327CE-B8FF-4404-B5BB-220D4275E8D0}" srcId="{6801E9EA-4693-4CBB-9DAC-48EA41F9A282}" destId="{DDAE83E7-FDAA-48F8-88E4-63338FA40EA5}" srcOrd="1" destOrd="0" parTransId="{441AAAF2-C8DC-4010-A4E7-9B2069CF7207}" sibTransId="{6DD7C387-C70F-4A37-8589-210BB9A8CC5C}"/>
    <dgm:cxn modelId="{5BAABE16-CF6E-4D75-B78A-ADEA7987C465}" type="presOf" srcId="{E90F00CE-9355-4BCA-BF9F-05B3B0588B69}" destId="{4B90AD84-A8D7-4DE1-BDE7-F947E698325B}" srcOrd="0" destOrd="0" presId="urn:microsoft.com/office/officeart/2005/8/layout/chevron2"/>
    <dgm:cxn modelId="{4012D57F-AFC0-43C4-B62F-DC8C9390CBA9}" srcId="{A29171D2-E61E-4603-B952-4B62F6100AEC}" destId="{7AD077FA-4BCC-489C-B742-8B54233B3BEB}" srcOrd="1" destOrd="0" parTransId="{DF62AC3D-7EFE-4342-8ADC-F5042020F1F6}" sibTransId="{2D5402CC-D4B3-4DBE-94FC-A66A018070C0}"/>
    <dgm:cxn modelId="{42B85AD7-AB92-4B65-A5A1-B869B009A8F5}" srcId="{92C35590-AB5F-4426-B85B-51B38CF3F6F7}" destId="{5342A197-E885-4201-B2E0-5431A44787CA}" srcOrd="4" destOrd="0" parTransId="{A56BB213-CD2D-4D9F-8CC1-40ED359B9ABD}" sibTransId="{4506F0DE-9FCF-41D4-A345-FABAB2F4AE5B}"/>
    <dgm:cxn modelId="{63FF24E5-FBCF-4616-995F-73983E009F93}" srcId="{92C35590-AB5F-4426-B85B-51B38CF3F6F7}" destId="{36C47D3E-FE57-462D-A8E7-D0618263B487}" srcOrd="0" destOrd="0" parTransId="{40A3CE7A-D776-406D-B489-6EA9C4EBD66F}" sibTransId="{13A456F1-9899-44EE-9A4A-71F3E78F6C5A}"/>
    <dgm:cxn modelId="{7395254B-1044-4816-BDDB-61B6A0B7AA13}" srcId="{9C124F69-3B4B-44E2-B724-F8D8BC470EEA}" destId="{5FADC035-8B65-491A-AF51-284122620EC2}" srcOrd="0" destOrd="0" parTransId="{15CC8F6A-C2F1-45FB-B715-26ABCCAB6DEC}" sibTransId="{32279C00-34D2-4AB5-85F8-49618AAB3A8E}"/>
    <dgm:cxn modelId="{3B33FA4B-C5D8-4BAB-874F-4FB810FF7DBB}" type="presParOf" srcId="{A76F55A0-1C2B-4FF2-BCA9-4B4E2CD6C71E}" destId="{9791A39F-AE97-4D7C-9865-55CE70D12E70}" srcOrd="0" destOrd="0" presId="urn:microsoft.com/office/officeart/2005/8/layout/chevron2"/>
    <dgm:cxn modelId="{3CCD6F64-84F7-411B-83B0-8D6769789AAB}" type="presParOf" srcId="{9791A39F-AE97-4D7C-9865-55CE70D12E70}" destId="{1CA60DAD-3EEF-4796-8A18-4F4ABFD8B1F1}" srcOrd="0" destOrd="0" presId="urn:microsoft.com/office/officeart/2005/8/layout/chevron2"/>
    <dgm:cxn modelId="{11802F60-FE61-4162-ABE8-592325FDDFAC}" type="presParOf" srcId="{9791A39F-AE97-4D7C-9865-55CE70D12E70}" destId="{60FD3508-796B-45A2-A351-CF3A25522C6D}" srcOrd="1" destOrd="0" presId="urn:microsoft.com/office/officeart/2005/8/layout/chevron2"/>
    <dgm:cxn modelId="{655E9FC1-1E18-4C3B-AF6E-0E7F8638A2B0}" type="presParOf" srcId="{A76F55A0-1C2B-4FF2-BCA9-4B4E2CD6C71E}" destId="{756A498C-BA4A-4466-A143-DFF70996C578}" srcOrd="1" destOrd="0" presId="urn:microsoft.com/office/officeart/2005/8/layout/chevron2"/>
    <dgm:cxn modelId="{9F39F082-1037-43F9-A456-98AA9F22B827}" type="presParOf" srcId="{A76F55A0-1C2B-4FF2-BCA9-4B4E2CD6C71E}" destId="{589E58F8-D656-45CD-9640-60C4DB264ADC}" srcOrd="2" destOrd="0" presId="urn:microsoft.com/office/officeart/2005/8/layout/chevron2"/>
    <dgm:cxn modelId="{F72B9491-E4ED-4D32-A363-4BD875F4F085}" type="presParOf" srcId="{589E58F8-D656-45CD-9640-60C4DB264ADC}" destId="{9ECFAB70-00EE-42FA-93A6-890630BC4220}" srcOrd="0" destOrd="0" presId="urn:microsoft.com/office/officeart/2005/8/layout/chevron2"/>
    <dgm:cxn modelId="{E8FACCD3-1868-4B5F-939E-3D055961F6D7}" type="presParOf" srcId="{589E58F8-D656-45CD-9640-60C4DB264ADC}" destId="{1D93FA10-D844-4C32-92D8-2251D9905DDF}" srcOrd="1" destOrd="0" presId="urn:microsoft.com/office/officeart/2005/8/layout/chevron2"/>
    <dgm:cxn modelId="{A187FFE2-3CF9-49D1-999B-3CF82940C249}" type="presParOf" srcId="{A76F55A0-1C2B-4FF2-BCA9-4B4E2CD6C71E}" destId="{77A8A9BC-0447-4C5B-9D6E-CDB30073B05C}" srcOrd="3" destOrd="0" presId="urn:microsoft.com/office/officeart/2005/8/layout/chevron2"/>
    <dgm:cxn modelId="{A5511C04-02F6-4B4E-B2B7-04E38ACB3FAF}" type="presParOf" srcId="{A76F55A0-1C2B-4FF2-BCA9-4B4E2CD6C71E}" destId="{4617CC67-23EA-46DF-A40A-B9C090553D78}" srcOrd="4" destOrd="0" presId="urn:microsoft.com/office/officeart/2005/8/layout/chevron2"/>
    <dgm:cxn modelId="{E70AA7BC-B577-4B32-9B53-1B906F87039D}" type="presParOf" srcId="{4617CC67-23EA-46DF-A40A-B9C090553D78}" destId="{C6429C59-C514-44C0-9CA8-C1273EBFCAAB}" srcOrd="0" destOrd="0" presId="urn:microsoft.com/office/officeart/2005/8/layout/chevron2"/>
    <dgm:cxn modelId="{E71B49C7-F3D6-4CF3-9B6D-E89E131BD823}" type="presParOf" srcId="{4617CC67-23EA-46DF-A40A-B9C090553D78}" destId="{A905528D-3CFE-4AB0-AB3A-C37990A9AB10}" srcOrd="1" destOrd="0" presId="urn:microsoft.com/office/officeart/2005/8/layout/chevron2"/>
    <dgm:cxn modelId="{0810527F-93DC-4D47-B794-6D1BBAED590D}" type="presParOf" srcId="{A76F55A0-1C2B-4FF2-BCA9-4B4E2CD6C71E}" destId="{CC760FC1-8354-4EF2-9D82-0D00A881C698}" srcOrd="5" destOrd="0" presId="urn:microsoft.com/office/officeart/2005/8/layout/chevron2"/>
    <dgm:cxn modelId="{6DAC92B9-147D-45E9-9C8C-3DBFF81B1468}" type="presParOf" srcId="{A76F55A0-1C2B-4FF2-BCA9-4B4E2CD6C71E}" destId="{31C36B55-6870-4758-A195-046334B8ABD5}" srcOrd="6" destOrd="0" presId="urn:microsoft.com/office/officeart/2005/8/layout/chevron2"/>
    <dgm:cxn modelId="{386D879E-54BD-43F6-9D9A-79BDC6C7D547}" type="presParOf" srcId="{31C36B55-6870-4758-A195-046334B8ABD5}" destId="{1C4E4E96-4E85-4C24-BCB8-B72B2E5E2CC8}" srcOrd="0" destOrd="0" presId="urn:microsoft.com/office/officeart/2005/8/layout/chevron2"/>
    <dgm:cxn modelId="{6564D0CF-B5D4-4E25-BEE5-0FC483E307E4}" type="presParOf" srcId="{31C36B55-6870-4758-A195-046334B8ABD5}" destId="{AC0410D0-147E-45C7-9FED-4A2006C42EAF}" srcOrd="1" destOrd="0" presId="urn:microsoft.com/office/officeart/2005/8/layout/chevron2"/>
    <dgm:cxn modelId="{CD1DF584-D7FE-42BD-B94E-524B7DF9A2D1}" type="presParOf" srcId="{A76F55A0-1C2B-4FF2-BCA9-4B4E2CD6C71E}" destId="{40199D19-C91C-4656-ACA7-51119A4972EF}" srcOrd="7" destOrd="0" presId="urn:microsoft.com/office/officeart/2005/8/layout/chevron2"/>
    <dgm:cxn modelId="{1CBBAEB9-D4A1-4F3B-956F-634E01176DD5}" type="presParOf" srcId="{A76F55A0-1C2B-4FF2-BCA9-4B4E2CD6C71E}" destId="{BD1AB3FB-9051-47C4-90B8-A788C449FE2F}" srcOrd="8" destOrd="0" presId="urn:microsoft.com/office/officeart/2005/8/layout/chevron2"/>
    <dgm:cxn modelId="{27D3FC2E-50DA-4D35-B856-DF9779B66517}" type="presParOf" srcId="{BD1AB3FB-9051-47C4-90B8-A788C449FE2F}" destId="{2702B6B7-49DE-4206-9EC5-2B347255E488}" srcOrd="0" destOrd="0" presId="urn:microsoft.com/office/officeart/2005/8/layout/chevron2"/>
    <dgm:cxn modelId="{CBB90A21-6147-4D81-B4E8-39ED660E0FD6}" type="presParOf" srcId="{BD1AB3FB-9051-47C4-90B8-A788C449FE2F}" destId="{15D322BE-1923-4F50-8743-88DB178801C3}" srcOrd="1" destOrd="0" presId="urn:microsoft.com/office/officeart/2005/8/layout/chevron2"/>
    <dgm:cxn modelId="{A97F289E-6CD6-4CDF-BA03-3FBF7359A3BD}" type="presParOf" srcId="{A76F55A0-1C2B-4FF2-BCA9-4B4E2CD6C71E}" destId="{A5B7171D-31A0-4B06-BDE5-526DACFA3E72}" srcOrd="9" destOrd="0" presId="urn:microsoft.com/office/officeart/2005/8/layout/chevron2"/>
    <dgm:cxn modelId="{4B10B237-9B4C-49E8-AFCC-4CCA87AE8811}" type="presParOf" srcId="{A76F55A0-1C2B-4FF2-BCA9-4B4E2CD6C71E}" destId="{D809BFDA-CD4C-4BEA-BFEA-022AF5E407AB}" srcOrd="10" destOrd="0" presId="urn:microsoft.com/office/officeart/2005/8/layout/chevron2"/>
    <dgm:cxn modelId="{EE37E40B-672C-466E-982A-A187925B5791}" type="presParOf" srcId="{D809BFDA-CD4C-4BEA-BFEA-022AF5E407AB}" destId="{4B90AD84-A8D7-4DE1-BDE7-F947E698325B}" srcOrd="0" destOrd="0" presId="urn:microsoft.com/office/officeart/2005/8/layout/chevron2"/>
    <dgm:cxn modelId="{9241F8AF-3BE8-4520-B78F-5F93975DA5DC}" type="presParOf" srcId="{D809BFDA-CD4C-4BEA-BFEA-022AF5E407AB}" destId="{527F06FF-1E4D-4CFB-A787-1897CF883810}" srcOrd="1" destOrd="0" presId="urn:microsoft.com/office/officeart/2005/8/layout/chevron2"/>
    <dgm:cxn modelId="{A12E8683-E9CA-440C-9927-431322D7A587}" type="presParOf" srcId="{A76F55A0-1C2B-4FF2-BCA9-4B4E2CD6C71E}" destId="{36E557CC-BA9D-40DF-9DE7-D33AA1754121}" srcOrd="11" destOrd="0" presId="urn:microsoft.com/office/officeart/2005/8/layout/chevron2"/>
    <dgm:cxn modelId="{0938F9C9-2AB9-419F-A901-3686EC4D7DF8}" type="presParOf" srcId="{A76F55A0-1C2B-4FF2-BCA9-4B4E2CD6C71E}" destId="{0D8361A2-4A16-4A25-B918-13855BA08A45}" srcOrd="12" destOrd="0" presId="urn:microsoft.com/office/officeart/2005/8/layout/chevron2"/>
    <dgm:cxn modelId="{09AA6B4C-8558-4A0C-B442-CC3737BE0D55}" type="presParOf" srcId="{0D8361A2-4A16-4A25-B918-13855BA08A45}" destId="{0CF6923E-00BE-4E62-801E-7C20A7E56268}" srcOrd="0" destOrd="0" presId="urn:microsoft.com/office/officeart/2005/8/layout/chevron2"/>
    <dgm:cxn modelId="{77DD46F8-7518-415A-A07B-C69069A263E5}" type="presParOf" srcId="{0D8361A2-4A16-4A25-B918-13855BA08A45}" destId="{25A676D0-82CA-4330-9D71-5DE4C12F57A3}" srcOrd="1" destOrd="0" presId="urn:microsoft.com/office/officeart/2005/8/layout/chevron2"/>
    <dgm:cxn modelId="{D0BEAF45-DE82-46AE-9DAD-021913800A0C}" type="presParOf" srcId="{A76F55A0-1C2B-4FF2-BCA9-4B4E2CD6C71E}" destId="{591116E1-BF0D-44C5-A4C4-37C103D64C7A}" srcOrd="13" destOrd="0" presId="urn:microsoft.com/office/officeart/2005/8/layout/chevron2"/>
    <dgm:cxn modelId="{1AD29E47-3506-48E3-BF5F-048FCC20C897}" type="presParOf" srcId="{A76F55A0-1C2B-4FF2-BCA9-4B4E2CD6C71E}" destId="{7C1729ED-1125-4E1F-8B61-403E733B61BA}" srcOrd="14" destOrd="0" presId="urn:microsoft.com/office/officeart/2005/8/layout/chevron2"/>
    <dgm:cxn modelId="{FA8B54A0-EC91-4784-B8AE-CB7FA8B7620F}" type="presParOf" srcId="{7C1729ED-1125-4E1F-8B61-403E733B61BA}" destId="{50615ADA-5F01-4E43-A28B-0700E4ED780E}" srcOrd="0" destOrd="0" presId="urn:microsoft.com/office/officeart/2005/8/layout/chevron2"/>
    <dgm:cxn modelId="{6765386E-EF84-4EC7-97DF-0763C2C2E93A}" type="presParOf" srcId="{7C1729ED-1125-4E1F-8B61-403E733B61BA}" destId="{B70C4620-CB95-4311-8860-65EBF3A33C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7E5526-F722-4DF9-B24F-B09BB22421F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3D60C8E-4704-40BD-ABAE-3073E2C72698}">
      <dgm:prSet phldrT="[Текст]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Кількість перехідних НДР на 2025 рік: </a:t>
          </a:r>
        </a:p>
        <a:p>
          <a:r>
            <a:rPr lang="uk-UA" dirty="0" smtClean="0">
              <a:solidFill>
                <a:schemeClr val="tx1"/>
              </a:solidFill>
            </a:rPr>
            <a:t>19 </a:t>
          </a:r>
          <a:r>
            <a:rPr lang="uk-UA" dirty="0" err="1" smtClean="0">
              <a:solidFill>
                <a:schemeClr val="tx1"/>
              </a:solidFill>
            </a:rPr>
            <a:t>проєктів</a:t>
          </a:r>
          <a:r>
            <a:rPr lang="uk-UA" dirty="0" smtClean="0">
              <a:solidFill>
                <a:schemeClr val="tx1"/>
              </a:solidFill>
            </a:rPr>
            <a:t> – 21 040 000,00 грн.</a:t>
          </a:r>
          <a:endParaRPr lang="uk-UA" dirty="0">
            <a:solidFill>
              <a:schemeClr val="tx1"/>
            </a:solidFill>
          </a:endParaRPr>
        </a:p>
      </dgm:t>
    </dgm:pt>
    <dgm:pt modelId="{3A12022C-D808-49CF-8530-DE3B363044E8}" type="parTrans" cxnId="{45C049B1-C118-4638-8EF2-4D82EB268326}">
      <dgm:prSet/>
      <dgm:spPr/>
      <dgm:t>
        <a:bodyPr/>
        <a:lstStyle/>
        <a:p>
          <a:endParaRPr lang="uk-UA"/>
        </a:p>
      </dgm:t>
    </dgm:pt>
    <dgm:pt modelId="{76953B5A-DC37-4DC2-B327-A7F81CA956A7}" type="sibTrans" cxnId="{45C049B1-C118-4638-8EF2-4D82EB268326}">
      <dgm:prSet/>
      <dgm:spPr/>
      <dgm:t>
        <a:bodyPr/>
        <a:lstStyle/>
        <a:p>
          <a:endParaRPr lang="uk-UA"/>
        </a:p>
      </dgm:t>
    </dgm:pt>
    <dgm:pt modelId="{3179DD17-01DB-467E-B781-1785EB3C141E}">
      <dgm:prSet phldrT="[Текст]"/>
      <dgm:spPr>
        <a:noFill/>
        <a:ln>
          <a:solidFill>
            <a:srgbClr val="00B050"/>
          </a:solidFill>
          <a:prstDash val="dash"/>
        </a:ln>
      </dgm:spPr>
      <dgm:t>
        <a:bodyPr/>
        <a:lstStyle/>
        <a:p>
          <a:r>
            <a:rPr lang="uk-UA" dirty="0" err="1" smtClean="0">
              <a:solidFill>
                <a:schemeClr val="tx1"/>
              </a:solidFill>
            </a:rPr>
            <a:t>Проєкти</a:t>
          </a:r>
          <a:r>
            <a:rPr lang="uk-UA" dirty="0" smtClean="0">
              <a:solidFill>
                <a:schemeClr val="tx1"/>
              </a:solidFill>
            </a:rPr>
            <a:t> фундаментального наукового дослідження – 3 од. </a:t>
          </a:r>
          <a:endParaRPr lang="uk-UA" dirty="0"/>
        </a:p>
      </dgm:t>
    </dgm:pt>
    <dgm:pt modelId="{6F8AC245-CDDC-4C71-B64C-55960B1B8A19}" type="parTrans" cxnId="{E2BC6383-F817-46E6-A659-951A828CAB72}">
      <dgm:prSet/>
      <dgm:spPr/>
      <dgm:t>
        <a:bodyPr/>
        <a:lstStyle/>
        <a:p>
          <a:endParaRPr lang="uk-UA"/>
        </a:p>
      </dgm:t>
    </dgm:pt>
    <dgm:pt modelId="{60915415-072A-4A74-95B1-E059527EB3A5}" type="sibTrans" cxnId="{E2BC6383-F817-46E6-A659-951A828CAB72}">
      <dgm:prSet/>
      <dgm:spPr/>
      <dgm:t>
        <a:bodyPr/>
        <a:lstStyle/>
        <a:p>
          <a:endParaRPr lang="uk-UA"/>
        </a:p>
      </dgm:t>
    </dgm:pt>
    <dgm:pt modelId="{E447C80F-C4E1-4849-AAF6-93BDDAE5CBC0}">
      <dgm:prSet phldrT="[Текст]"/>
      <dgm:spPr>
        <a:noFill/>
        <a:ln>
          <a:solidFill>
            <a:schemeClr val="accent2">
              <a:lumMod val="75000"/>
            </a:schemeClr>
          </a:solidFill>
          <a:prstDash val="dash"/>
        </a:ln>
      </dgm:spPr>
      <dgm:t>
        <a:bodyPr/>
        <a:lstStyle/>
        <a:p>
          <a:r>
            <a:rPr lang="uk-UA" dirty="0" err="1" smtClean="0">
              <a:solidFill>
                <a:schemeClr val="tx1"/>
              </a:solidFill>
            </a:rPr>
            <a:t>Проєкти</a:t>
          </a:r>
          <a:r>
            <a:rPr lang="uk-UA" dirty="0" smtClean="0">
              <a:solidFill>
                <a:schemeClr val="tx1"/>
              </a:solidFill>
            </a:rPr>
            <a:t> прикладного наукового дослідження – 16 од. </a:t>
          </a:r>
          <a:endParaRPr lang="uk-UA" dirty="0"/>
        </a:p>
      </dgm:t>
    </dgm:pt>
    <dgm:pt modelId="{7401E582-4C39-4F0E-8E8F-E40377D8928A}" type="parTrans" cxnId="{57F920AF-7FEC-4C4E-A72C-969638F72DA4}">
      <dgm:prSet/>
      <dgm:spPr/>
      <dgm:t>
        <a:bodyPr/>
        <a:lstStyle/>
        <a:p>
          <a:endParaRPr lang="uk-UA"/>
        </a:p>
      </dgm:t>
    </dgm:pt>
    <dgm:pt modelId="{CEC3584B-C226-4812-A1DD-FAC98D9D4C83}" type="sibTrans" cxnId="{57F920AF-7FEC-4C4E-A72C-969638F72DA4}">
      <dgm:prSet/>
      <dgm:spPr/>
      <dgm:t>
        <a:bodyPr/>
        <a:lstStyle/>
        <a:p>
          <a:endParaRPr lang="uk-UA"/>
        </a:p>
      </dgm:t>
    </dgm:pt>
    <dgm:pt modelId="{79692191-A8BC-4AB4-8553-BB5507F38731}" type="pres">
      <dgm:prSet presAssocID="{F67E5526-F722-4DF9-B24F-B09BB22421F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6D1139-728A-460E-BF72-9613256BF046}" type="pres">
      <dgm:prSet presAssocID="{F3D60C8E-4704-40BD-ABAE-3073E2C72698}" presName="singleCycle" presStyleCnt="0"/>
      <dgm:spPr/>
    </dgm:pt>
    <dgm:pt modelId="{6356036F-ABC8-4540-B7DD-D822A4E9BFD6}" type="pres">
      <dgm:prSet presAssocID="{F3D60C8E-4704-40BD-ABAE-3073E2C72698}" presName="singleCenter" presStyleLbl="node1" presStyleIdx="0" presStyleCnt="3" custScaleX="427647" custLinFactNeighborX="1457" custLinFactNeighborY="-2112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AB94BEE8-929F-4D61-A5BD-662B62F5F8AC}" type="pres">
      <dgm:prSet presAssocID="{6F8AC245-CDDC-4C71-B64C-55960B1B8A19}" presName="Name56" presStyleLbl="parChTrans1D2" presStyleIdx="0" presStyleCnt="2"/>
      <dgm:spPr/>
      <dgm:t>
        <a:bodyPr/>
        <a:lstStyle/>
        <a:p>
          <a:endParaRPr lang="ru-RU"/>
        </a:p>
      </dgm:t>
    </dgm:pt>
    <dgm:pt modelId="{03A258A6-0377-4596-90E5-E2810103C236}" type="pres">
      <dgm:prSet presAssocID="{3179DD17-01DB-467E-B781-1785EB3C141E}" presName="text0" presStyleLbl="node1" presStyleIdx="1" presStyleCnt="3" custScaleX="360144" custRadScaleRad="126190" custRadScaleInc="-1280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8926AD-12C8-4989-9EBE-1D1C1F884300}" type="pres">
      <dgm:prSet presAssocID="{7401E582-4C39-4F0E-8E8F-E40377D8928A}" presName="Name56" presStyleLbl="parChTrans1D2" presStyleIdx="1" presStyleCnt="2"/>
      <dgm:spPr/>
      <dgm:t>
        <a:bodyPr/>
        <a:lstStyle/>
        <a:p>
          <a:endParaRPr lang="ru-RU"/>
        </a:p>
      </dgm:t>
    </dgm:pt>
    <dgm:pt modelId="{68888CED-70DA-4BF4-9884-B402FC0562AE}" type="pres">
      <dgm:prSet presAssocID="{E447C80F-C4E1-4849-AAF6-93BDDAE5CBC0}" presName="text0" presStyleLbl="node1" presStyleIdx="2" presStyleCnt="3" custScaleX="346922" custRadScaleRad="132950" custRadScaleInc="-480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86D4680-939A-496F-B113-53121B4A627E}" type="presOf" srcId="{E447C80F-C4E1-4849-AAF6-93BDDAE5CBC0}" destId="{68888CED-70DA-4BF4-9884-B402FC0562AE}" srcOrd="0" destOrd="0" presId="urn:microsoft.com/office/officeart/2008/layout/RadialCluster"/>
    <dgm:cxn modelId="{57F920AF-7FEC-4C4E-A72C-969638F72DA4}" srcId="{F3D60C8E-4704-40BD-ABAE-3073E2C72698}" destId="{E447C80F-C4E1-4849-AAF6-93BDDAE5CBC0}" srcOrd="1" destOrd="0" parTransId="{7401E582-4C39-4F0E-8E8F-E40377D8928A}" sibTransId="{CEC3584B-C226-4812-A1DD-FAC98D9D4C83}"/>
    <dgm:cxn modelId="{77D925A0-9080-42E3-AEB0-CED98FE3B8FF}" type="presOf" srcId="{7401E582-4C39-4F0E-8E8F-E40377D8928A}" destId="{F88926AD-12C8-4989-9EBE-1D1C1F884300}" srcOrd="0" destOrd="0" presId="urn:microsoft.com/office/officeart/2008/layout/RadialCluster"/>
    <dgm:cxn modelId="{C15CF595-CE5E-49A0-90DE-BAE001BA4C11}" type="presOf" srcId="{6F8AC245-CDDC-4C71-B64C-55960B1B8A19}" destId="{AB94BEE8-929F-4D61-A5BD-662B62F5F8AC}" srcOrd="0" destOrd="0" presId="urn:microsoft.com/office/officeart/2008/layout/RadialCluster"/>
    <dgm:cxn modelId="{E2BC6383-F817-46E6-A659-951A828CAB72}" srcId="{F3D60C8E-4704-40BD-ABAE-3073E2C72698}" destId="{3179DD17-01DB-467E-B781-1785EB3C141E}" srcOrd="0" destOrd="0" parTransId="{6F8AC245-CDDC-4C71-B64C-55960B1B8A19}" sibTransId="{60915415-072A-4A74-95B1-E059527EB3A5}"/>
    <dgm:cxn modelId="{21BF5BFE-F0DA-4BFE-A2C8-AB448F783741}" type="presOf" srcId="{F67E5526-F722-4DF9-B24F-B09BB22421FB}" destId="{79692191-A8BC-4AB4-8553-BB5507F38731}" srcOrd="0" destOrd="0" presId="urn:microsoft.com/office/officeart/2008/layout/RadialCluster"/>
    <dgm:cxn modelId="{9B679E94-F7C1-4512-8DB7-02A52CC61041}" type="presOf" srcId="{F3D60C8E-4704-40BD-ABAE-3073E2C72698}" destId="{6356036F-ABC8-4540-B7DD-D822A4E9BFD6}" srcOrd="0" destOrd="0" presId="urn:microsoft.com/office/officeart/2008/layout/RadialCluster"/>
    <dgm:cxn modelId="{4A92D3EA-2825-41E7-AEA5-999C50AE2656}" type="presOf" srcId="{3179DD17-01DB-467E-B781-1785EB3C141E}" destId="{03A258A6-0377-4596-90E5-E2810103C236}" srcOrd="0" destOrd="0" presId="urn:microsoft.com/office/officeart/2008/layout/RadialCluster"/>
    <dgm:cxn modelId="{45C049B1-C118-4638-8EF2-4D82EB268326}" srcId="{F67E5526-F722-4DF9-B24F-B09BB22421FB}" destId="{F3D60C8E-4704-40BD-ABAE-3073E2C72698}" srcOrd="0" destOrd="0" parTransId="{3A12022C-D808-49CF-8530-DE3B363044E8}" sibTransId="{76953B5A-DC37-4DC2-B327-A7F81CA956A7}"/>
    <dgm:cxn modelId="{832673F3-1523-4D44-9FC6-0D616FE6E7E9}" type="presParOf" srcId="{79692191-A8BC-4AB4-8553-BB5507F38731}" destId="{5E6D1139-728A-460E-BF72-9613256BF046}" srcOrd="0" destOrd="0" presId="urn:microsoft.com/office/officeart/2008/layout/RadialCluster"/>
    <dgm:cxn modelId="{926CA8E2-9231-45A6-B463-8210C72DB573}" type="presParOf" srcId="{5E6D1139-728A-460E-BF72-9613256BF046}" destId="{6356036F-ABC8-4540-B7DD-D822A4E9BFD6}" srcOrd="0" destOrd="0" presId="urn:microsoft.com/office/officeart/2008/layout/RadialCluster"/>
    <dgm:cxn modelId="{CDAE7C58-F67A-4473-A03F-C36EBE6DADAB}" type="presParOf" srcId="{5E6D1139-728A-460E-BF72-9613256BF046}" destId="{AB94BEE8-929F-4D61-A5BD-662B62F5F8AC}" srcOrd="1" destOrd="0" presId="urn:microsoft.com/office/officeart/2008/layout/RadialCluster"/>
    <dgm:cxn modelId="{394B71D3-A6FC-412D-8CB4-7B8EA9EE6C07}" type="presParOf" srcId="{5E6D1139-728A-460E-BF72-9613256BF046}" destId="{03A258A6-0377-4596-90E5-E2810103C236}" srcOrd="2" destOrd="0" presId="urn:microsoft.com/office/officeart/2008/layout/RadialCluster"/>
    <dgm:cxn modelId="{C90BF878-81E0-45A3-8C8A-DA61DAB72D4E}" type="presParOf" srcId="{5E6D1139-728A-460E-BF72-9613256BF046}" destId="{F88926AD-12C8-4989-9EBE-1D1C1F884300}" srcOrd="3" destOrd="0" presId="urn:microsoft.com/office/officeart/2008/layout/RadialCluster"/>
    <dgm:cxn modelId="{871C4AC1-56DD-435D-883E-BEDB4B858CB3}" type="presParOf" srcId="{5E6D1139-728A-460E-BF72-9613256BF046}" destId="{68888CED-70DA-4BF4-9884-B402FC0562AE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20BD2A-AC3A-485B-B6FD-0794B31C4C6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898F5E-EDD0-43BF-BEEB-4CE1C80C662E}">
      <dgm:prSet phldrT="[Текст]"/>
      <dgm:spPr>
        <a:noFill/>
        <a:ln>
          <a:solidFill>
            <a:schemeClr val="accent6"/>
          </a:solidFill>
        </a:ln>
      </dgm:spPr>
      <dgm:t>
        <a:bodyPr/>
        <a:lstStyle/>
        <a:p>
          <a:r>
            <a:rPr lang="uk-UA" b="0" noProof="0" dirty="0" smtClean="0">
              <a:solidFill>
                <a:schemeClr val="tx1"/>
              </a:solidFill>
            </a:rPr>
            <a:t>Держзамовлення</a:t>
          </a:r>
          <a:endParaRPr lang="uk-UA" noProof="0" dirty="0">
            <a:solidFill>
              <a:schemeClr val="tx1"/>
            </a:solidFill>
          </a:endParaRPr>
        </a:p>
      </dgm:t>
    </dgm:pt>
    <dgm:pt modelId="{F4E73DEB-3501-4F1C-8452-BD2DC24502CF}" type="parTrans" cxnId="{ED181F4F-7958-4286-9A99-FAB7FDE3CB2A}">
      <dgm:prSet/>
      <dgm:spPr/>
      <dgm:t>
        <a:bodyPr/>
        <a:lstStyle/>
        <a:p>
          <a:endParaRPr lang="ru-RU"/>
        </a:p>
      </dgm:t>
    </dgm:pt>
    <dgm:pt modelId="{F2922418-E501-43A9-8827-AD03C8C26214}" type="sibTrans" cxnId="{ED181F4F-7958-4286-9A99-FAB7FDE3CB2A}">
      <dgm:prSet/>
      <dgm:spPr/>
      <dgm:t>
        <a:bodyPr/>
        <a:lstStyle/>
        <a:p>
          <a:endParaRPr lang="ru-RU"/>
        </a:p>
      </dgm:t>
    </dgm:pt>
    <dgm:pt modelId="{E88A0DCA-6CE5-4D61-96AB-7342747EB78F}">
      <dgm:prSet phldrT="[Текст]" custT="1"/>
      <dgm:spPr/>
      <dgm:t>
        <a:bodyPr/>
        <a:lstStyle/>
        <a:p>
          <a:r>
            <a:rPr lang="ru-RU" sz="1500" dirty="0" smtClean="0"/>
            <a:t>НН</a:t>
          </a:r>
          <a:r>
            <a:rPr lang="uk-UA" sz="1500" dirty="0" smtClean="0"/>
            <a:t>І УДХТУ – 2 </a:t>
          </a:r>
          <a:r>
            <a:rPr lang="uk-UA" sz="1500" dirty="0" err="1" smtClean="0"/>
            <a:t>проєкти</a:t>
          </a:r>
          <a:r>
            <a:rPr lang="uk-UA" sz="1500" dirty="0" smtClean="0"/>
            <a:t> </a:t>
          </a:r>
          <a:r>
            <a:rPr lang="uk-UA" sz="1500" dirty="0" smtClean="0">
              <a:latin typeface="Calibri"/>
              <a:cs typeface="Calibri"/>
            </a:rPr>
            <a:t>(не перемогли)</a:t>
          </a:r>
          <a:endParaRPr lang="ru-RU" sz="1500" dirty="0"/>
        </a:p>
      </dgm:t>
    </dgm:pt>
    <dgm:pt modelId="{187382C9-7C9F-4C2F-8863-2078F5DFB5EA}" type="parTrans" cxnId="{131EC68E-B26F-43C6-8EA5-CF8E5BF7486B}">
      <dgm:prSet/>
      <dgm:spPr/>
      <dgm:t>
        <a:bodyPr/>
        <a:lstStyle/>
        <a:p>
          <a:endParaRPr lang="ru-RU"/>
        </a:p>
      </dgm:t>
    </dgm:pt>
    <dgm:pt modelId="{A654FCC3-2283-49CE-9A4D-B69BF3C4BB04}" type="sibTrans" cxnId="{131EC68E-B26F-43C6-8EA5-CF8E5BF7486B}">
      <dgm:prSet/>
      <dgm:spPr/>
      <dgm:t>
        <a:bodyPr/>
        <a:lstStyle/>
        <a:p>
          <a:endParaRPr lang="ru-RU"/>
        </a:p>
      </dgm:t>
    </dgm:pt>
    <dgm:pt modelId="{00FDC079-86A4-45EC-AF74-1D07643D5C38}">
      <dgm:prSet phldrT="[Текст]" custT="1"/>
      <dgm:spPr/>
      <dgm:t>
        <a:bodyPr/>
        <a:lstStyle/>
        <a:p>
          <a:r>
            <a:rPr lang="uk-UA" sz="1500" dirty="0" smtClean="0"/>
            <a:t>ННІ </a:t>
          </a:r>
          <a:r>
            <a:rPr lang="uk-UA" sz="1500" dirty="0" err="1" smtClean="0"/>
            <a:t>ДмеТІ</a:t>
          </a:r>
          <a:r>
            <a:rPr lang="uk-UA" sz="1500" dirty="0" smtClean="0"/>
            <a:t> – 2 </a:t>
          </a:r>
          <a:r>
            <a:rPr lang="uk-UA" sz="1500" dirty="0" err="1" smtClean="0"/>
            <a:t>проєкти</a:t>
          </a:r>
          <a:r>
            <a:rPr lang="uk-UA" sz="1500" dirty="0" smtClean="0"/>
            <a:t>  </a:t>
          </a:r>
          <a:r>
            <a:rPr lang="uk-UA" sz="1500" dirty="0" smtClean="0">
              <a:latin typeface="Calibri"/>
              <a:cs typeface="Calibri"/>
            </a:rPr>
            <a:t>(не перемогли)</a:t>
          </a:r>
          <a:endParaRPr lang="ru-RU" sz="1500" dirty="0"/>
        </a:p>
      </dgm:t>
    </dgm:pt>
    <dgm:pt modelId="{CA458C97-C932-463B-BEE9-540B61E57996}" type="parTrans" cxnId="{70E1D972-6C86-43AB-BC41-48D9B342E496}">
      <dgm:prSet/>
      <dgm:spPr/>
      <dgm:t>
        <a:bodyPr/>
        <a:lstStyle/>
        <a:p>
          <a:endParaRPr lang="ru-RU"/>
        </a:p>
      </dgm:t>
    </dgm:pt>
    <dgm:pt modelId="{27A0FC1E-43B1-463D-A211-12A16E18AF03}" type="sibTrans" cxnId="{70E1D972-6C86-43AB-BC41-48D9B342E496}">
      <dgm:prSet/>
      <dgm:spPr/>
      <dgm:t>
        <a:bodyPr/>
        <a:lstStyle/>
        <a:p>
          <a:endParaRPr lang="ru-RU"/>
        </a:p>
      </dgm:t>
    </dgm:pt>
    <dgm:pt modelId="{CD1A542A-3ADF-4B2A-820B-080FA14B8653}">
      <dgm:prSet phldrT="[Текст]"/>
      <dgm:spPr>
        <a:noFill/>
        <a:ln>
          <a:solidFill>
            <a:schemeClr val="accent6"/>
          </a:solidFill>
        </a:ln>
      </dgm:spPr>
      <dgm:t>
        <a:bodyPr/>
        <a:lstStyle/>
        <a:p>
          <a:r>
            <a:rPr lang="uk-UA" b="0" noProof="0" dirty="0" smtClean="0">
              <a:solidFill>
                <a:schemeClr val="tx1"/>
              </a:solidFill>
            </a:rPr>
            <a:t>Конкурс </a:t>
          </a:r>
          <a:r>
            <a:rPr lang="uk-UA" b="0" noProof="0" dirty="0" err="1" smtClean="0">
              <a:solidFill>
                <a:schemeClr val="tx1"/>
              </a:solidFill>
            </a:rPr>
            <a:t>проєктів</a:t>
          </a:r>
          <a:r>
            <a:rPr lang="uk-UA" b="0" noProof="0" dirty="0" smtClean="0">
              <a:solidFill>
                <a:schemeClr val="tx1"/>
              </a:solidFill>
            </a:rPr>
            <a:t> молодих вчених 2024</a:t>
          </a:r>
          <a:endParaRPr lang="uk-UA" noProof="0" dirty="0">
            <a:solidFill>
              <a:schemeClr val="tx1"/>
            </a:solidFill>
          </a:endParaRPr>
        </a:p>
      </dgm:t>
    </dgm:pt>
    <dgm:pt modelId="{E669548E-221F-4B14-907C-8B424494B914}" type="parTrans" cxnId="{E88FAE43-FBCA-4163-B60E-75B340D2874F}">
      <dgm:prSet/>
      <dgm:spPr/>
      <dgm:t>
        <a:bodyPr/>
        <a:lstStyle/>
        <a:p>
          <a:endParaRPr lang="ru-RU"/>
        </a:p>
      </dgm:t>
    </dgm:pt>
    <dgm:pt modelId="{DB9BBFB3-F24A-4856-93E3-438E621CA4C1}" type="sibTrans" cxnId="{E88FAE43-FBCA-4163-B60E-75B340D2874F}">
      <dgm:prSet/>
      <dgm:spPr/>
      <dgm:t>
        <a:bodyPr/>
        <a:lstStyle/>
        <a:p>
          <a:endParaRPr lang="ru-RU"/>
        </a:p>
      </dgm:t>
    </dgm:pt>
    <dgm:pt modelId="{75D83A77-232D-41EC-A422-0C0E33BE35CB}">
      <dgm:prSet phldrT="[Текст]" custT="1"/>
      <dgm:spPr/>
      <dgm:t>
        <a:bodyPr/>
        <a:lstStyle/>
        <a:p>
          <a:r>
            <a:rPr lang="uk-UA" sz="1500" dirty="0" smtClean="0"/>
            <a:t>ННІ УДХТУ – 1 </a:t>
          </a:r>
          <a:r>
            <a:rPr lang="uk-UA" sz="1500" dirty="0" err="1" smtClean="0"/>
            <a:t>проєкт</a:t>
          </a:r>
          <a:r>
            <a:rPr lang="uk-UA" sz="1500" dirty="0" smtClean="0"/>
            <a:t>  </a:t>
          </a:r>
          <a:r>
            <a:rPr lang="uk-UA" sz="1500" dirty="0" smtClean="0">
              <a:latin typeface="Calibri"/>
              <a:cs typeface="Calibri"/>
            </a:rPr>
            <a:t>(</a:t>
          </a:r>
          <a:r>
            <a:rPr lang="uk-UA" sz="1500" dirty="0" err="1" smtClean="0">
              <a:latin typeface="Calibri"/>
              <a:cs typeface="Calibri"/>
            </a:rPr>
            <a:t>проєкт</a:t>
          </a:r>
          <a:r>
            <a:rPr lang="uk-UA" sz="1500" dirty="0" smtClean="0">
              <a:latin typeface="Calibri"/>
              <a:cs typeface="Calibri"/>
            </a:rPr>
            <a:t> отримав фінансування)</a:t>
          </a:r>
          <a:endParaRPr lang="ru-RU" sz="1500" dirty="0"/>
        </a:p>
      </dgm:t>
    </dgm:pt>
    <dgm:pt modelId="{79CF561B-BD97-42B3-BFB5-9D0256599D9F}" type="parTrans" cxnId="{137B9861-F414-42CF-966A-F8555E5A11E3}">
      <dgm:prSet/>
      <dgm:spPr/>
      <dgm:t>
        <a:bodyPr/>
        <a:lstStyle/>
        <a:p>
          <a:endParaRPr lang="ru-RU"/>
        </a:p>
      </dgm:t>
    </dgm:pt>
    <dgm:pt modelId="{CEA6FCB7-7B7E-4DBA-BF1C-5B7FA2045055}" type="sibTrans" cxnId="{137B9861-F414-42CF-966A-F8555E5A11E3}">
      <dgm:prSet/>
      <dgm:spPr/>
      <dgm:t>
        <a:bodyPr/>
        <a:lstStyle/>
        <a:p>
          <a:endParaRPr lang="ru-RU"/>
        </a:p>
      </dgm:t>
    </dgm:pt>
    <dgm:pt modelId="{2BEF23AC-D025-4874-9673-16B2EE3E0379}">
      <dgm:prSet phldrT="[Текст]" custT="1"/>
      <dgm:spPr/>
      <dgm:t>
        <a:bodyPr/>
        <a:lstStyle/>
        <a:p>
          <a:r>
            <a:rPr lang="uk-UA" sz="1500" dirty="0" smtClean="0"/>
            <a:t>ННІ ДІІТ+ННІ </a:t>
          </a:r>
          <a:r>
            <a:rPr lang="uk-UA" sz="1500" dirty="0" err="1" smtClean="0"/>
            <a:t>ДмеТІ</a:t>
          </a:r>
          <a:r>
            <a:rPr lang="uk-UA" sz="1500" dirty="0" smtClean="0"/>
            <a:t> – 1 </a:t>
          </a:r>
          <a:r>
            <a:rPr lang="uk-UA" sz="1500" dirty="0" err="1" smtClean="0"/>
            <a:t>проєкт</a:t>
          </a:r>
          <a:r>
            <a:rPr lang="uk-UA" sz="1500" dirty="0" smtClean="0"/>
            <a:t>  </a:t>
          </a:r>
          <a:r>
            <a:rPr lang="uk-UA" sz="1500" dirty="0" smtClean="0">
              <a:latin typeface="Calibri"/>
              <a:cs typeface="Calibri"/>
            </a:rPr>
            <a:t>(не переміг)</a:t>
          </a:r>
          <a:endParaRPr lang="ru-RU" sz="1500" dirty="0"/>
        </a:p>
      </dgm:t>
    </dgm:pt>
    <dgm:pt modelId="{71925AF4-DC12-419A-AEEB-B45E2F87CF61}" type="parTrans" cxnId="{0C463E27-FB03-4B5D-B173-4AE57D0C12E5}">
      <dgm:prSet/>
      <dgm:spPr/>
      <dgm:t>
        <a:bodyPr/>
        <a:lstStyle/>
        <a:p>
          <a:endParaRPr lang="ru-RU"/>
        </a:p>
      </dgm:t>
    </dgm:pt>
    <dgm:pt modelId="{CE2B266D-19C8-469C-937E-2C2A51CA2E09}" type="sibTrans" cxnId="{0C463E27-FB03-4B5D-B173-4AE57D0C12E5}">
      <dgm:prSet/>
      <dgm:spPr/>
      <dgm:t>
        <a:bodyPr/>
        <a:lstStyle/>
        <a:p>
          <a:endParaRPr lang="ru-RU"/>
        </a:p>
      </dgm:t>
    </dgm:pt>
    <dgm:pt modelId="{AB26A304-5903-4672-84D2-C1A9DA6F18FF}">
      <dgm:prSet/>
      <dgm:spPr/>
      <dgm:t>
        <a:bodyPr/>
        <a:lstStyle/>
        <a:p>
          <a:endParaRPr lang="ru-RU" sz="1100" dirty="0"/>
        </a:p>
      </dgm:t>
    </dgm:pt>
    <dgm:pt modelId="{DB49A753-9B60-42A2-BE5E-2589FAE4E17E}" type="parTrans" cxnId="{4E45DD14-2616-4851-8BFF-CBB220FF1A9E}">
      <dgm:prSet/>
      <dgm:spPr/>
      <dgm:t>
        <a:bodyPr/>
        <a:lstStyle/>
        <a:p>
          <a:endParaRPr lang="ru-RU"/>
        </a:p>
      </dgm:t>
    </dgm:pt>
    <dgm:pt modelId="{DC607A14-A699-4F2E-84AA-EED42187FCFF}" type="sibTrans" cxnId="{4E45DD14-2616-4851-8BFF-CBB220FF1A9E}">
      <dgm:prSet/>
      <dgm:spPr/>
      <dgm:t>
        <a:bodyPr/>
        <a:lstStyle/>
        <a:p>
          <a:endParaRPr lang="ru-RU"/>
        </a:p>
      </dgm:t>
    </dgm:pt>
    <dgm:pt modelId="{FD05A46A-4200-4180-8D8D-72FF692AC4F8}">
      <dgm:prSet/>
      <dgm:spPr>
        <a:noFill/>
        <a:ln>
          <a:solidFill>
            <a:schemeClr val="accent6"/>
          </a:solidFill>
        </a:ln>
      </dgm:spPr>
      <dgm:t>
        <a:bodyPr/>
        <a:lstStyle/>
        <a:p>
          <a:r>
            <a:rPr lang="uk-UA" b="0" noProof="0" dirty="0" smtClean="0">
              <a:solidFill>
                <a:schemeClr val="tx1"/>
              </a:solidFill>
            </a:rPr>
            <a:t>Конкурс спільних українсько-австрійських науково-дослідних </a:t>
          </a:r>
          <a:r>
            <a:rPr lang="uk-UA" b="0" noProof="0" dirty="0" err="1" smtClean="0">
              <a:solidFill>
                <a:schemeClr val="tx1"/>
              </a:solidFill>
            </a:rPr>
            <a:t>проєктів</a:t>
          </a:r>
          <a:r>
            <a:rPr lang="uk-UA" b="0" noProof="0" dirty="0" smtClean="0">
              <a:solidFill>
                <a:schemeClr val="tx1"/>
              </a:solidFill>
            </a:rPr>
            <a:t> 2024</a:t>
          </a:r>
          <a:endParaRPr lang="uk-UA" noProof="0" dirty="0">
            <a:solidFill>
              <a:schemeClr val="tx1"/>
            </a:solidFill>
          </a:endParaRPr>
        </a:p>
      </dgm:t>
    </dgm:pt>
    <dgm:pt modelId="{52E426B4-B12F-483F-91FA-09387C5D4297}" type="parTrans" cxnId="{89D1481E-D397-422B-8491-AFE59214249B}">
      <dgm:prSet/>
      <dgm:spPr/>
      <dgm:t>
        <a:bodyPr/>
        <a:lstStyle/>
        <a:p>
          <a:endParaRPr lang="ru-RU"/>
        </a:p>
      </dgm:t>
    </dgm:pt>
    <dgm:pt modelId="{2F3BB134-ACDA-464D-816F-5D134F9FF8B3}" type="sibTrans" cxnId="{89D1481E-D397-422B-8491-AFE59214249B}">
      <dgm:prSet/>
      <dgm:spPr/>
      <dgm:t>
        <a:bodyPr/>
        <a:lstStyle/>
        <a:p>
          <a:endParaRPr lang="ru-RU"/>
        </a:p>
      </dgm:t>
    </dgm:pt>
    <dgm:pt modelId="{D7485647-6556-4615-B87F-2C7E1C1F2126}">
      <dgm:prSet custT="1"/>
      <dgm:spPr/>
      <dgm:t>
        <a:bodyPr/>
        <a:lstStyle/>
        <a:p>
          <a:r>
            <a:rPr lang="uk-UA" sz="1500" dirty="0" smtClean="0"/>
            <a:t>ННІ </a:t>
          </a:r>
          <a:r>
            <a:rPr lang="uk-UA" sz="1500" dirty="0" err="1" smtClean="0"/>
            <a:t>ДмеТІ</a:t>
          </a:r>
          <a:r>
            <a:rPr lang="uk-UA" sz="1500" dirty="0" smtClean="0"/>
            <a:t> – 1 </a:t>
          </a:r>
          <a:r>
            <a:rPr lang="uk-UA" sz="1500" dirty="0" err="1" smtClean="0"/>
            <a:t>проєкт</a:t>
          </a:r>
          <a:r>
            <a:rPr lang="uk-UA" sz="1500" dirty="0" smtClean="0"/>
            <a:t>  </a:t>
          </a:r>
          <a:r>
            <a:rPr lang="uk-UA" sz="1500" dirty="0" smtClean="0">
              <a:latin typeface="Calibri"/>
              <a:cs typeface="Calibri"/>
            </a:rPr>
            <a:t>(стадія експертизи)</a:t>
          </a:r>
          <a:endParaRPr lang="ru-RU" sz="1500" dirty="0"/>
        </a:p>
      </dgm:t>
    </dgm:pt>
    <dgm:pt modelId="{467935B5-B396-458E-A949-76651660ED81}" type="parTrans" cxnId="{D17DD33E-F574-40CF-B5F2-43EA43F4AF0F}">
      <dgm:prSet/>
      <dgm:spPr/>
      <dgm:t>
        <a:bodyPr/>
        <a:lstStyle/>
        <a:p>
          <a:endParaRPr lang="ru-RU"/>
        </a:p>
      </dgm:t>
    </dgm:pt>
    <dgm:pt modelId="{BE5EFA04-6D4E-4834-B9FC-4D3922F55576}" type="sibTrans" cxnId="{D17DD33E-F574-40CF-B5F2-43EA43F4AF0F}">
      <dgm:prSet/>
      <dgm:spPr/>
      <dgm:t>
        <a:bodyPr/>
        <a:lstStyle/>
        <a:p>
          <a:endParaRPr lang="ru-RU"/>
        </a:p>
      </dgm:t>
    </dgm:pt>
    <dgm:pt modelId="{993DA822-AA8E-4B15-9EF1-C44D5A496C02}">
      <dgm:prSet/>
      <dgm:spPr>
        <a:noFill/>
        <a:ln>
          <a:solidFill>
            <a:schemeClr val="accent6"/>
          </a:solidFill>
        </a:ln>
      </dgm:spPr>
      <dgm:t>
        <a:bodyPr/>
        <a:lstStyle/>
        <a:p>
          <a:r>
            <a:rPr lang="uk-UA" b="0" noProof="0" dirty="0" smtClean="0">
              <a:solidFill>
                <a:schemeClr val="tx1"/>
              </a:solidFill>
            </a:rPr>
            <a:t>Основний конкурс 2024</a:t>
          </a:r>
          <a:endParaRPr lang="uk-UA" noProof="0" dirty="0">
            <a:solidFill>
              <a:schemeClr val="tx1"/>
            </a:solidFill>
          </a:endParaRPr>
        </a:p>
      </dgm:t>
    </dgm:pt>
    <dgm:pt modelId="{1B059CE8-FA47-453E-8B79-CB31A0EAB163}" type="parTrans" cxnId="{1B5CF1BC-6349-4B95-A0E7-BFA7E4F14FFE}">
      <dgm:prSet/>
      <dgm:spPr/>
      <dgm:t>
        <a:bodyPr/>
        <a:lstStyle/>
        <a:p>
          <a:endParaRPr lang="ru-RU"/>
        </a:p>
      </dgm:t>
    </dgm:pt>
    <dgm:pt modelId="{EF723BB6-6C3D-4C3B-80E1-A35775925314}" type="sibTrans" cxnId="{1B5CF1BC-6349-4B95-A0E7-BFA7E4F14FFE}">
      <dgm:prSet/>
      <dgm:spPr/>
      <dgm:t>
        <a:bodyPr/>
        <a:lstStyle/>
        <a:p>
          <a:endParaRPr lang="ru-RU"/>
        </a:p>
      </dgm:t>
    </dgm:pt>
    <dgm:pt modelId="{8C59777A-A945-4454-AC1E-98D1A1F9E748}">
      <dgm:prSet custT="1"/>
      <dgm:spPr/>
      <dgm:t>
        <a:bodyPr/>
        <a:lstStyle/>
        <a:p>
          <a:r>
            <a:rPr lang="uk-UA" sz="1500" dirty="0" smtClean="0"/>
            <a:t>ННІ УДХТУ – 6 </a:t>
          </a:r>
          <a:r>
            <a:rPr lang="uk-UA" sz="1500" dirty="0" err="1" smtClean="0"/>
            <a:t>проєктів</a:t>
          </a:r>
          <a:r>
            <a:rPr lang="uk-UA" sz="1500" dirty="0" smtClean="0"/>
            <a:t>  </a:t>
          </a:r>
          <a:r>
            <a:rPr lang="uk-UA" sz="1500" dirty="0" smtClean="0">
              <a:latin typeface="Calibri"/>
              <a:cs typeface="Calibri"/>
            </a:rPr>
            <a:t>(стадія експертизи)</a:t>
          </a:r>
          <a:endParaRPr lang="ru-RU" sz="1500" dirty="0"/>
        </a:p>
      </dgm:t>
    </dgm:pt>
    <dgm:pt modelId="{A6B05F49-E0EF-4FFD-A658-A6AED6C1DD5E}" type="parTrans" cxnId="{E94BEE84-DF28-4E4E-A49D-A06C10A80F8F}">
      <dgm:prSet/>
      <dgm:spPr/>
      <dgm:t>
        <a:bodyPr/>
        <a:lstStyle/>
        <a:p>
          <a:endParaRPr lang="ru-RU"/>
        </a:p>
      </dgm:t>
    </dgm:pt>
    <dgm:pt modelId="{AA5186E7-90FE-47CE-8CEA-33095826E670}" type="sibTrans" cxnId="{E94BEE84-DF28-4E4E-A49D-A06C10A80F8F}">
      <dgm:prSet/>
      <dgm:spPr/>
      <dgm:t>
        <a:bodyPr/>
        <a:lstStyle/>
        <a:p>
          <a:endParaRPr lang="ru-RU"/>
        </a:p>
      </dgm:t>
    </dgm:pt>
    <dgm:pt modelId="{ED0B7E83-C213-476C-93A8-73FC0852E79D}">
      <dgm:prSet custT="1"/>
      <dgm:spPr/>
      <dgm:t>
        <a:bodyPr/>
        <a:lstStyle/>
        <a:p>
          <a:r>
            <a:rPr lang="uk-UA" sz="1500" dirty="0" smtClean="0"/>
            <a:t>ННІ </a:t>
          </a:r>
          <a:r>
            <a:rPr lang="uk-UA" sz="1500" dirty="0" err="1" smtClean="0"/>
            <a:t>ДмеТІ</a:t>
          </a:r>
          <a:r>
            <a:rPr lang="uk-UA" sz="1500" dirty="0" smtClean="0"/>
            <a:t> – 3 </a:t>
          </a:r>
          <a:r>
            <a:rPr lang="uk-UA" sz="1500" dirty="0" err="1" smtClean="0"/>
            <a:t>проєкти</a:t>
          </a:r>
          <a:r>
            <a:rPr lang="uk-UA" sz="1500" dirty="0" smtClean="0"/>
            <a:t> </a:t>
          </a:r>
          <a:r>
            <a:rPr lang="uk-UA" sz="1500" dirty="0" smtClean="0">
              <a:latin typeface="Calibri"/>
              <a:cs typeface="Calibri"/>
            </a:rPr>
            <a:t>(стадія експертизи)</a:t>
          </a:r>
          <a:endParaRPr lang="ru-RU" sz="1500" dirty="0"/>
        </a:p>
      </dgm:t>
    </dgm:pt>
    <dgm:pt modelId="{D655B5F1-E616-4EC0-AAAF-85296ABADFF5}" type="parTrans" cxnId="{257998E0-6984-4F8C-A41F-C742D82A1101}">
      <dgm:prSet/>
      <dgm:spPr/>
      <dgm:t>
        <a:bodyPr/>
        <a:lstStyle/>
        <a:p>
          <a:endParaRPr lang="ru-RU"/>
        </a:p>
      </dgm:t>
    </dgm:pt>
    <dgm:pt modelId="{94952C86-2BA3-4084-934C-ECF19EEE0341}" type="sibTrans" cxnId="{257998E0-6984-4F8C-A41F-C742D82A1101}">
      <dgm:prSet/>
      <dgm:spPr/>
      <dgm:t>
        <a:bodyPr/>
        <a:lstStyle/>
        <a:p>
          <a:endParaRPr lang="ru-RU"/>
        </a:p>
      </dgm:t>
    </dgm:pt>
    <dgm:pt modelId="{9404B88F-FAA0-4255-929F-02165224B488}">
      <dgm:prSet custT="1"/>
      <dgm:spPr/>
      <dgm:t>
        <a:bodyPr/>
        <a:lstStyle/>
        <a:p>
          <a:r>
            <a:rPr lang="uk-UA" sz="1500" dirty="0" smtClean="0"/>
            <a:t>ННІ ДІІТ – 3 </a:t>
          </a:r>
          <a:r>
            <a:rPr lang="uk-UA" sz="1500" dirty="0" err="1" smtClean="0"/>
            <a:t>проєкти</a:t>
          </a:r>
          <a:r>
            <a:rPr lang="uk-UA" sz="1500" dirty="0" smtClean="0"/>
            <a:t> </a:t>
          </a:r>
          <a:r>
            <a:rPr lang="uk-UA" sz="1500" dirty="0" smtClean="0">
              <a:latin typeface="Calibri"/>
              <a:cs typeface="Calibri"/>
            </a:rPr>
            <a:t>(стадія експертизи)</a:t>
          </a:r>
          <a:endParaRPr lang="ru-RU" sz="1500" dirty="0"/>
        </a:p>
      </dgm:t>
    </dgm:pt>
    <dgm:pt modelId="{C74067BC-DE14-4F74-9997-310AB8B03265}" type="parTrans" cxnId="{4975804F-4318-4877-8CCF-BE8A8B4C0596}">
      <dgm:prSet/>
      <dgm:spPr/>
      <dgm:t>
        <a:bodyPr/>
        <a:lstStyle/>
        <a:p>
          <a:endParaRPr lang="ru-RU"/>
        </a:p>
      </dgm:t>
    </dgm:pt>
    <dgm:pt modelId="{CA887445-BD0B-496E-9510-E736FEA66036}" type="sibTrans" cxnId="{4975804F-4318-4877-8CCF-BE8A8B4C0596}">
      <dgm:prSet/>
      <dgm:spPr/>
      <dgm:t>
        <a:bodyPr/>
        <a:lstStyle/>
        <a:p>
          <a:endParaRPr lang="ru-RU"/>
        </a:p>
      </dgm:t>
    </dgm:pt>
    <dgm:pt modelId="{5EDE4133-76DC-41B9-A5A9-34E16AA1DDAF}">
      <dgm:prSet custT="1"/>
      <dgm:spPr/>
      <dgm:t>
        <a:bodyPr/>
        <a:lstStyle/>
        <a:p>
          <a:r>
            <a:rPr lang="uk-UA" sz="1500" dirty="0" smtClean="0"/>
            <a:t>ННІ ПДАБА – 2 </a:t>
          </a:r>
          <a:r>
            <a:rPr lang="uk-UA" sz="1500" dirty="0" err="1" smtClean="0"/>
            <a:t>проєкти</a:t>
          </a:r>
          <a:r>
            <a:rPr lang="uk-UA" sz="1500" dirty="0" smtClean="0"/>
            <a:t>  </a:t>
          </a:r>
          <a:r>
            <a:rPr lang="uk-UA" sz="1500" dirty="0" smtClean="0">
              <a:latin typeface="Calibri"/>
              <a:cs typeface="Calibri"/>
            </a:rPr>
            <a:t>стадія експертизи)</a:t>
          </a:r>
          <a:endParaRPr lang="ru-RU" sz="1500" dirty="0"/>
        </a:p>
      </dgm:t>
    </dgm:pt>
    <dgm:pt modelId="{5657B4F4-9BD0-4330-8AD6-4466FD1B20BF}" type="parTrans" cxnId="{BA4B9470-F9C9-4B48-BAD5-F2736CC375C5}">
      <dgm:prSet/>
      <dgm:spPr/>
      <dgm:t>
        <a:bodyPr/>
        <a:lstStyle/>
        <a:p>
          <a:endParaRPr lang="ru-RU"/>
        </a:p>
      </dgm:t>
    </dgm:pt>
    <dgm:pt modelId="{E11A76AC-6A65-4201-AD8F-046BBCD12C1A}" type="sibTrans" cxnId="{BA4B9470-F9C9-4B48-BAD5-F2736CC375C5}">
      <dgm:prSet/>
      <dgm:spPr/>
      <dgm:t>
        <a:bodyPr/>
        <a:lstStyle/>
        <a:p>
          <a:endParaRPr lang="ru-RU"/>
        </a:p>
      </dgm:t>
    </dgm:pt>
    <dgm:pt modelId="{2A62E323-1773-4ADD-85C7-47B514FE5291}">
      <dgm:prSet/>
      <dgm:spPr>
        <a:noFill/>
        <a:ln>
          <a:solidFill>
            <a:schemeClr val="accent6"/>
          </a:solidFill>
        </a:ln>
      </dgm:spPr>
      <dgm:t>
        <a:bodyPr/>
        <a:lstStyle/>
        <a:p>
          <a:r>
            <a:rPr lang="uk-UA" b="1" noProof="0" dirty="0" smtClean="0">
              <a:solidFill>
                <a:schemeClr val="tx1"/>
              </a:solidFill>
            </a:rPr>
            <a:t>Конкурс спільних </a:t>
          </a:r>
          <a:r>
            <a:rPr lang="uk-UA" b="1" noProof="0" dirty="0" err="1" smtClean="0">
              <a:solidFill>
                <a:schemeClr val="tx1"/>
              </a:solidFill>
            </a:rPr>
            <a:t>українсько</a:t>
          </a:r>
          <a:r>
            <a:rPr lang="uk-UA" b="1" noProof="0" dirty="0" smtClean="0">
              <a:solidFill>
                <a:schemeClr val="tx1"/>
              </a:solidFill>
            </a:rPr>
            <a:t> – латвійських науково-дослідних </a:t>
          </a:r>
          <a:r>
            <a:rPr lang="uk-UA" b="1" noProof="0" dirty="0" err="1" smtClean="0">
              <a:solidFill>
                <a:schemeClr val="tx1"/>
              </a:solidFill>
            </a:rPr>
            <a:t>проєктів</a:t>
          </a:r>
          <a:endParaRPr lang="uk-UA" b="1" noProof="0" dirty="0">
            <a:solidFill>
              <a:schemeClr val="tx1"/>
            </a:solidFill>
          </a:endParaRPr>
        </a:p>
      </dgm:t>
    </dgm:pt>
    <dgm:pt modelId="{9A323C9D-89D3-49BE-B7FB-5C902262CFBF}" type="parTrans" cxnId="{7F50A33E-51B1-474A-98BB-C24F4A38C802}">
      <dgm:prSet/>
      <dgm:spPr/>
      <dgm:t>
        <a:bodyPr/>
        <a:lstStyle/>
        <a:p>
          <a:endParaRPr lang="ru-RU"/>
        </a:p>
      </dgm:t>
    </dgm:pt>
    <dgm:pt modelId="{3F884445-395F-4B46-AEA0-070FA5BA17D4}" type="sibTrans" cxnId="{7F50A33E-51B1-474A-98BB-C24F4A38C802}">
      <dgm:prSet/>
      <dgm:spPr/>
      <dgm:t>
        <a:bodyPr/>
        <a:lstStyle/>
        <a:p>
          <a:endParaRPr lang="ru-RU"/>
        </a:p>
      </dgm:t>
    </dgm:pt>
    <dgm:pt modelId="{278F358C-3012-4E75-BA4E-85FC52E45116}">
      <dgm:prSet custT="1"/>
      <dgm:spPr/>
      <dgm:t>
        <a:bodyPr/>
        <a:lstStyle/>
        <a:p>
          <a:r>
            <a:rPr lang="uk-UA" sz="1500" dirty="0" smtClean="0"/>
            <a:t>ННІ УДХТУ – 2 </a:t>
          </a:r>
          <a:r>
            <a:rPr lang="uk-UA" sz="1500" dirty="0" err="1" smtClean="0"/>
            <a:t>проєкти</a:t>
          </a:r>
          <a:r>
            <a:rPr lang="uk-UA" sz="1500" dirty="0" smtClean="0"/>
            <a:t>  </a:t>
          </a:r>
          <a:r>
            <a:rPr lang="uk-UA" sz="1500" dirty="0" smtClean="0">
              <a:latin typeface="Calibri"/>
              <a:cs typeface="Calibri"/>
            </a:rPr>
            <a:t>(стадія експертизи)</a:t>
          </a:r>
          <a:endParaRPr lang="ru-RU" sz="1500" dirty="0"/>
        </a:p>
      </dgm:t>
    </dgm:pt>
    <dgm:pt modelId="{C9E48912-4C99-4A8C-809B-9F06844DF8EA}" type="parTrans" cxnId="{C72E87E4-AFD8-4B11-8AD0-27AB2AC17AB6}">
      <dgm:prSet/>
      <dgm:spPr/>
      <dgm:t>
        <a:bodyPr/>
        <a:lstStyle/>
        <a:p>
          <a:endParaRPr lang="ru-RU"/>
        </a:p>
      </dgm:t>
    </dgm:pt>
    <dgm:pt modelId="{BE4A971B-BE46-4172-ABC5-E474528E22F0}" type="sibTrans" cxnId="{C72E87E4-AFD8-4B11-8AD0-27AB2AC17AB6}">
      <dgm:prSet/>
      <dgm:spPr/>
      <dgm:t>
        <a:bodyPr/>
        <a:lstStyle/>
        <a:p>
          <a:endParaRPr lang="ru-RU"/>
        </a:p>
      </dgm:t>
    </dgm:pt>
    <dgm:pt modelId="{F107D36C-6B67-494E-BEBC-FDFEA11D1B93}" type="pres">
      <dgm:prSet presAssocID="{7320BD2A-AC3A-485B-B6FD-0794B31C4C6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280C276-6DE6-47B0-BF12-B2FE5D2C9C2F}" type="pres">
      <dgm:prSet presAssocID="{84898F5E-EDD0-43BF-BEEB-4CE1C80C662E}" presName="linNode" presStyleCnt="0"/>
      <dgm:spPr/>
    </dgm:pt>
    <dgm:pt modelId="{EA0E064E-DD5E-47D8-BFD7-12D2AA7DF2CD}" type="pres">
      <dgm:prSet presAssocID="{84898F5E-EDD0-43BF-BEEB-4CE1C80C662E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CD9C8-09A6-44F8-85A9-7C1D8B0FE18F}" type="pres">
      <dgm:prSet presAssocID="{84898F5E-EDD0-43BF-BEEB-4CE1C80C662E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EBEA9-F484-481C-ADAC-DA252AEE28A9}" type="pres">
      <dgm:prSet presAssocID="{F2922418-E501-43A9-8827-AD03C8C26214}" presName="spacing" presStyleCnt="0"/>
      <dgm:spPr/>
    </dgm:pt>
    <dgm:pt modelId="{81261E6F-16B7-4ACF-A154-8516A9A8CCE2}" type="pres">
      <dgm:prSet presAssocID="{CD1A542A-3ADF-4B2A-820B-080FA14B8653}" presName="linNode" presStyleCnt="0"/>
      <dgm:spPr/>
    </dgm:pt>
    <dgm:pt modelId="{613563DE-1DE7-46AB-BCCA-655B329AFDA1}" type="pres">
      <dgm:prSet presAssocID="{CD1A542A-3ADF-4B2A-820B-080FA14B8653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7EA8E-A5F0-41AD-8084-1AC66A7AC324}" type="pres">
      <dgm:prSet presAssocID="{CD1A542A-3ADF-4B2A-820B-080FA14B8653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9E3AF-1588-4902-ACF5-241195DF7B70}" type="pres">
      <dgm:prSet presAssocID="{DB9BBFB3-F24A-4856-93E3-438E621CA4C1}" presName="spacing" presStyleCnt="0"/>
      <dgm:spPr/>
    </dgm:pt>
    <dgm:pt modelId="{B24B4CE8-14B7-494B-93E0-30DC75E84EFF}" type="pres">
      <dgm:prSet presAssocID="{FD05A46A-4200-4180-8D8D-72FF692AC4F8}" presName="linNode" presStyleCnt="0"/>
      <dgm:spPr/>
    </dgm:pt>
    <dgm:pt modelId="{6B739D94-7201-49C1-A091-48EF7B91E5C1}" type="pres">
      <dgm:prSet presAssocID="{FD05A46A-4200-4180-8D8D-72FF692AC4F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BE2CF6-009F-4BCD-8856-83445A4D47C4}" type="pres">
      <dgm:prSet presAssocID="{FD05A46A-4200-4180-8D8D-72FF692AC4F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2177F-7B2D-4369-9D3C-EA6D464652D5}" type="pres">
      <dgm:prSet presAssocID="{2F3BB134-ACDA-464D-816F-5D134F9FF8B3}" presName="spacing" presStyleCnt="0"/>
      <dgm:spPr/>
    </dgm:pt>
    <dgm:pt modelId="{50BBF459-5E95-4ED2-AB74-91689D835A31}" type="pres">
      <dgm:prSet presAssocID="{993DA822-AA8E-4B15-9EF1-C44D5A496C02}" presName="linNode" presStyleCnt="0"/>
      <dgm:spPr/>
    </dgm:pt>
    <dgm:pt modelId="{8BF96937-7588-414F-B9C8-6FFE877EEB06}" type="pres">
      <dgm:prSet presAssocID="{993DA822-AA8E-4B15-9EF1-C44D5A496C02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BE2823-A3D4-4358-9404-B904533A7712}" type="pres">
      <dgm:prSet presAssocID="{993DA822-AA8E-4B15-9EF1-C44D5A496C02}" presName="childShp" presStyleLbl="bgAccFollowNode1" presStyleIdx="3" presStyleCnt="5" custScaleY="126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AABF9-A186-480E-9420-62FE54C1CBDC}" type="pres">
      <dgm:prSet presAssocID="{EF723BB6-6C3D-4C3B-80E1-A35775925314}" presName="spacing" presStyleCnt="0"/>
      <dgm:spPr/>
    </dgm:pt>
    <dgm:pt modelId="{C5194602-B4DC-4266-9A0B-E267705B9D99}" type="pres">
      <dgm:prSet presAssocID="{2A62E323-1773-4ADD-85C7-47B514FE5291}" presName="linNode" presStyleCnt="0"/>
      <dgm:spPr/>
    </dgm:pt>
    <dgm:pt modelId="{822FA7AA-164D-4B47-B852-F86AD72172A8}" type="pres">
      <dgm:prSet presAssocID="{2A62E323-1773-4ADD-85C7-47B514FE5291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910618-D087-4A75-A34A-2C54B4CACEA4}" type="pres">
      <dgm:prSet presAssocID="{2A62E323-1773-4ADD-85C7-47B514FE5291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8FAE43-FBCA-4163-B60E-75B340D2874F}" srcId="{7320BD2A-AC3A-485B-B6FD-0794B31C4C6C}" destId="{CD1A542A-3ADF-4B2A-820B-080FA14B8653}" srcOrd="1" destOrd="0" parTransId="{E669548E-221F-4B14-907C-8B424494B914}" sibTransId="{DB9BBFB3-F24A-4856-93E3-438E621CA4C1}"/>
    <dgm:cxn modelId="{C2076EEC-CDDC-4425-999E-29BFC1D5A330}" type="presOf" srcId="{E88A0DCA-6CE5-4D61-96AB-7342747EB78F}" destId="{813CD9C8-09A6-44F8-85A9-7C1D8B0FE18F}" srcOrd="0" destOrd="0" presId="urn:microsoft.com/office/officeart/2005/8/layout/vList6"/>
    <dgm:cxn modelId="{7F50A33E-51B1-474A-98BB-C24F4A38C802}" srcId="{7320BD2A-AC3A-485B-B6FD-0794B31C4C6C}" destId="{2A62E323-1773-4ADD-85C7-47B514FE5291}" srcOrd="4" destOrd="0" parTransId="{9A323C9D-89D3-49BE-B7FB-5C902262CFBF}" sibTransId="{3F884445-395F-4B46-AEA0-070FA5BA17D4}"/>
    <dgm:cxn modelId="{ED181F4F-7958-4286-9A99-FAB7FDE3CB2A}" srcId="{7320BD2A-AC3A-485B-B6FD-0794B31C4C6C}" destId="{84898F5E-EDD0-43BF-BEEB-4CE1C80C662E}" srcOrd="0" destOrd="0" parTransId="{F4E73DEB-3501-4F1C-8452-BD2DC24502CF}" sibTransId="{F2922418-E501-43A9-8827-AD03C8C26214}"/>
    <dgm:cxn modelId="{8F9B7B2F-2250-40BA-B3D3-83FF1557963B}" type="presOf" srcId="{FD05A46A-4200-4180-8D8D-72FF692AC4F8}" destId="{6B739D94-7201-49C1-A091-48EF7B91E5C1}" srcOrd="0" destOrd="0" presId="urn:microsoft.com/office/officeart/2005/8/layout/vList6"/>
    <dgm:cxn modelId="{CCD4AE36-F2C1-4BCE-ABE9-E412C9AC69B5}" type="presOf" srcId="{278F358C-3012-4E75-BA4E-85FC52E45116}" destId="{50910618-D087-4A75-A34A-2C54B4CACEA4}" srcOrd="0" destOrd="0" presId="urn:microsoft.com/office/officeart/2005/8/layout/vList6"/>
    <dgm:cxn modelId="{D5D5A997-C286-4395-A875-CD378BFA3425}" type="presOf" srcId="{7320BD2A-AC3A-485B-B6FD-0794B31C4C6C}" destId="{F107D36C-6B67-494E-BEBC-FDFEA11D1B93}" srcOrd="0" destOrd="0" presId="urn:microsoft.com/office/officeart/2005/8/layout/vList6"/>
    <dgm:cxn modelId="{131EC68E-B26F-43C6-8EA5-CF8E5BF7486B}" srcId="{84898F5E-EDD0-43BF-BEEB-4CE1C80C662E}" destId="{E88A0DCA-6CE5-4D61-96AB-7342747EB78F}" srcOrd="0" destOrd="0" parTransId="{187382C9-7C9F-4C2F-8863-2078F5DFB5EA}" sibTransId="{A654FCC3-2283-49CE-9A4D-B69BF3C4BB04}"/>
    <dgm:cxn modelId="{0C463E27-FB03-4B5D-B173-4AE57D0C12E5}" srcId="{CD1A542A-3ADF-4B2A-820B-080FA14B8653}" destId="{2BEF23AC-D025-4874-9673-16B2EE3E0379}" srcOrd="1" destOrd="0" parTransId="{71925AF4-DC12-419A-AEEB-B45E2F87CF61}" sibTransId="{CE2B266D-19C8-469C-937E-2C2A51CA2E09}"/>
    <dgm:cxn modelId="{DCF5EB07-9970-43BE-B7A1-F3A3D57790D6}" type="presOf" srcId="{ED0B7E83-C213-476C-93A8-73FC0852E79D}" destId="{C7BE2823-A3D4-4358-9404-B904533A7712}" srcOrd="0" destOrd="1" presId="urn:microsoft.com/office/officeart/2005/8/layout/vList6"/>
    <dgm:cxn modelId="{8A549ADB-B741-40EB-8ACF-3E5AE44A492B}" type="presOf" srcId="{2A62E323-1773-4ADD-85C7-47B514FE5291}" destId="{822FA7AA-164D-4B47-B852-F86AD72172A8}" srcOrd="0" destOrd="0" presId="urn:microsoft.com/office/officeart/2005/8/layout/vList6"/>
    <dgm:cxn modelId="{EE4FC2DA-F5C6-4C09-A657-D6086D4EA028}" type="presOf" srcId="{5EDE4133-76DC-41B9-A5A9-34E16AA1DDAF}" destId="{C7BE2823-A3D4-4358-9404-B904533A7712}" srcOrd="0" destOrd="3" presId="urn:microsoft.com/office/officeart/2005/8/layout/vList6"/>
    <dgm:cxn modelId="{4207B25C-F4FC-4B60-8D65-6F55E201C0E6}" type="presOf" srcId="{CD1A542A-3ADF-4B2A-820B-080FA14B8653}" destId="{613563DE-1DE7-46AB-BCCA-655B329AFDA1}" srcOrd="0" destOrd="0" presId="urn:microsoft.com/office/officeart/2005/8/layout/vList6"/>
    <dgm:cxn modelId="{C72E87E4-AFD8-4B11-8AD0-27AB2AC17AB6}" srcId="{2A62E323-1773-4ADD-85C7-47B514FE5291}" destId="{278F358C-3012-4E75-BA4E-85FC52E45116}" srcOrd="0" destOrd="0" parTransId="{C9E48912-4C99-4A8C-809B-9F06844DF8EA}" sibTransId="{BE4A971B-BE46-4172-ABC5-E474528E22F0}"/>
    <dgm:cxn modelId="{E94BEE84-DF28-4E4E-A49D-A06C10A80F8F}" srcId="{993DA822-AA8E-4B15-9EF1-C44D5A496C02}" destId="{8C59777A-A945-4454-AC1E-98D1A1F9E748}" srcOrd="0" destOrd="0" parTransId="{A6B05F49-E0EF-4FFD-A658-A6AED6C1DD5E}" sibTransId="{AA5186E7-90FE-47CE-8CEA-33095826E670}"/>
    <dgm:cxn modelId="{25D49BE8-34A6-4C04-A695-4FE7C14FD6F6}" type="presOf" srcId="{2BEF23AC-D025-4874-9673-16B2EE3E0379}" destId="{E127EA8E-A5F0-41AD-8084-1AC66A7AC324}" srcOrd="0" destOrd="1" presId="urn:microsoft.com/office/officeart/2005/8/layout/vList6"/>
    <dgm:cxn modelId="{B5CE82E4-9AAC-45DA-A660-B57CD6082352}" type="presOf" srcId="{D7485647-6556-4615-B87F-2C7E1C1F2126}" destId="{DDBE2CF6-009F-4BCD-8856-83445A4D47C4}" srcOrd="0" destOrd="0" presId="urn:microsoft.com/office/officeart/2005/8/layout/vList6"/>
    <dgm:cxn modelId="{89D1481E-D397-422B-8491-AFE59214249B}" srcId="{7320BD2A-AC3A-485B-B6FD-0794B31C4C6C}" destId="{FD05A46A-4200-4180-8D8D-72FF692AC4F8}" srcOrd="2" destOrd="0" parTransId="{52E426B4-B12F-483F-91FA-09387C5D4297}" sibTransId="{2F3BB134-ACDA-464D-816F-5D134F9FF8B3}"/>
    <dgm:cxn modelId="{137B9861-F414-42CF-966A-F8555E5A11E3}" srcId="{CD1A542A-3ADF-4B2A-820B-080FA14B8653}" destId="{75D83A77-232D-41EC-A422-0C0E33BE35CB}" srcOrd="0" destOrd="0" parTransId="{79CF561B-BD97-42B3-BFB5-9D0256599D9F}" sibTransId="{CEA6FCB7-7B7E-4DBA-BF1C-5B7FA2045055}"/>
    <dgm:cxn modelId="{4975804F-4318-4877-8CCF-BE8A8B4C0596}" srcId="{993DA822-AA8E-4B15-9EF1-C44D5A496C02}" destId="{9404B88F-FAA0-4255-929F-02165224B488}" srcOrd="2" destOrd="0" parTransId="{C74067BC-DE14-4F74-9997-310AB8B03265}" sibTransId="{CA887445-BD0B-496E-9510-E736FEA66036}"/>
    <dgm:cxn modelId="{ABE8FACD-BCA9-4155-BB9B-3889078E4D3B}" type="presOf" srcId="{75D83A77-232D-41EC-A422-0C0E33BE35CB}" destId="{E127EA8E-A5F0-41AD-8084-1AC66A7AC324}" srcOrd="0" destOrd="0" presId="urn:microsoft.com/office/officeart/2005/8/layout/vList6"/>
    <dgm:cxn modelId="{9417853A-76B1-43BC-AE93-6ADDAFAF31E1}" type="presOf" srcId="{00FDC079-86A4-45EC-AF74-1D07643D5C38}" destId="{813CD9C8-09A6-44F8-85A9-7C1D8B0FE18F}" srcOrd="0" destOrd="1" presId="urn:microsoft.com/office/officeart/2005/8/layout/vList6"/>
    <dgm:cxn modelId="{0AC1C240-53A8-4BF6-8B8C-7C979337E914}" type="presOf" srcId="{84898F5E-EDD0-43BF-BEEB-4CE1C80C662E}" destId="{EA0E064E-DD5E-47D8-BFD7-12D2AA7DF2CD}" srcOrd="0" destOrd="0" presId="urn:microsoft.com/office/officeart/2005/8/layout/vList6"/>
    <dgm:cxn modelId="{6ABFC8C8-741F-49DC-9066-6F70BFF3E39A}" type="presOf" srcId="{8C59777A-A945-4454-AC1E-98D1A1F9E748}" destId="{C7BE2823-A3D4-4358-9404-B904533A7712}" srcOrd="0" destOrd="0" presId="urn:microsoft.com/office/officeart/2005/8/layout/vList6"/>
    <dgm:cxn modelId="{F3E69E86-7F39-4E47-ABD7-A14CFDAB559B}" type="presOf" srcId="{9404B88F-FAA0-4255-929F-02165224B488}" destId="{C7BE2823-A3D4-4358-9404-B904533A7712}" srcOrd="0" destOrd="2" presId="urn:microsoft.com/office/officeart/2005/8/layout/vList6"/>
    <dgm:cxn modelId="{D17DD33E-F574-40CF-B5F2-43EA43F4AF0F}" srcId="{FD05A46A-4200-4180-8D8D-72FF692AC4F8}" destId="{D7485647-6556-4615-B87F-2C7E1C1F2126}" srcOrd="0" destOrd="0" parTransId="{467935B5-B396-458E-A949-76651660ED81}" sibTransId="{BE5EFA04-6D4E-4834-B9FC-4D3922F55576}"/>
    <dgm:cxn modelId="{257998E0-6984-4F8C-A41F-C742D82A1101}" srcId="{993DA822-AA8E-4B15-9EF1-C44D5A496C02}" destId="{ED0B7E83-C213-476C-93A8-73FC0852E79D}" srcOrd="1" destOrd="0" parTransId="{D655B5F1-E616-4EC0-AAAF-85296ABADFF5}" sibTransId="{94952C86-2BA3-4084-934C-ECF19EEE0341}"/>
    <dgm:cxn modelId="{BA4B9470-F9C9-4B48-BAD5-F2736CC375C5}" srcId="{993DA822-AA8E-4B15-9EF1-C44D5A496C02}" destId="{5EDE4133-76DC-41B9-A5A9-34E16AA1DDAF}" srcOrd="3" destOrd="0" parTransId="{5657B4F4-9BD0-4330-8AD6-4466FD1B20BF}" sibTransId="{E11A76AC-6A65-4201-AD8F-046BBCD12C1A}"/>
    <dgm:cxn modelId="{54F46AAC-38F8-4F22-8A63-226E8DC5294E}" type="presOf" srcId="{AB26A304-5903-4672-84D2-C1A9DA6F18FF}" destId="{E127EA8E-A5F0-41AD-8084-1AC66A7AC324}" srcOrd="0" destOrd="2" presId="urn:microsoft.com/office/officeart/2005/8/layout/vList6"/>
    <dgm:cxn modelId="{61139F96-8A59-4438-B287-C6AC2ED40CC1}" type="presOf" srcId="{993DA822-AA8E-4B15-9EF1-C44D5A496C02}" destId="{8BF96937-7588-414F-B9C8-6FFE877EEB06}" srcOrd="0" destOrd="0" presId="urn:microsoft.com/office/officeart/2005/8/layout/vList6"/>
    <dgm:cxn modelId="{4E45DD14-2616-4851-8BFF-CBB220FF1A9E}" srcId="{CD1A542A-3ADF-4B2A-820B-080FA14B8653}" destId="{AB26A304-5903-4672-84D2-C1A9DA6F18FF}" srcOrd="2" destOrd="0" parTransId="{DB49A753-9B60-42A2-BE5E-2589FAE4E17E}" sibTransId="{DC607A14-A699-4F2E-84AA-EED42187FCFF}"/>
    <dgm:cxn modelId="{70E1D972-6C86-43AB-BC41-48D9B342E496}" srcId="{84898F5E-EDD0-43BF-BEEB-4CE1C80C662E}" destId="{00FDC079-86A4-45EC-AF74-1D07643D5C38}" srcOrd="1" destOrd="0" parTransId="{CA458C97-C932-463B-BEE9-540B61E57996}" sibTransId="{27A0FC1E-43B1-463D-A211-12A16E18AF03}"/>
    <dgm:cxn modelId="{1B5CF1BC-6349-4B95-A0E7-BFA7E4F14FFE}" srcId="{7320BD2A-AC3A-485B-B6FD-0794B31C4C6C}" destId="{993DA822-AA8E-4B15-9EF1-C44D5A496C02}" srcOrd="3" destOrd="0" parTransId="{1B059CE8-FA47-453E-8B79-CB31A0EAB163}" sibTransId="{EF723BB6-6C3D-4C3B-80E1-A35775925314}"/>
    <dgm:cxn modelId="{33FA4950-C985-45AB-AC24-DE54F31BB4A2}" type="presParOf" srcId="{F107D36C-6B67-494E-BEBC-FDFEA11D1B93}" destId="{3280C276-6DE6-47B0-BF12-B2FE5D2C9C2F}" srcOrd="0" destOrd="0" presId="urn:microsoft.com/office/officeart/2005/8/layout/vList6"/>
    <dgm:cxn modelId="{B1711B0D-1F0B-419E-9618-261C56F7DCD1}" type="presParOf" srcId="{3280C276-6DE6-47B0-BF12-B2FE5D2C9C2F}" destId="{EA0E064E-DD5E-47D8-BFD7-12D2AA7DF2CD}" srcOrd="0" destOrd="0" presId="urn:microsoft.com/office/officeart/2005/8/layout/vList6"/>
    <dgm:cxn modelId="{DA797481-EA4D-4345-AA8D-09578828C306}" type="presParOf" srcId="{3280C276-6DE6-47B0-BF12-B2FE5D2C9C2F}" destId="{813CD9C8-09A6-44F8-85A9-7C1D8B0FE18F}" srcOrd="1" destOrd="0" presId="urn:microsoft.com/office/officeart/2005/8/layout/vList6"/>
    <dgm:cxn modelId="{56B07AF9-D36B-4000-B416-133B5F41E4BC}" type="presParOf" srcId="{F107D36C-6B67-494E-BEBC-FDFEA11D1B93}" destId="{40EEBEA9-F484-481C-ADAC-DA252AEE28A9}" srcOrd="1" destOrd="0" presId="urn:microsoft.com/office/officeart/2005/8/layout/vList6"/>
    <dgm:cxn modelId="{76C70B59-790E-4C9F-A22D-722C9B9A4165}" type="presParOf" srcId="{F107D36C-6B67-494E-BEBC-FDFEA11D1B93}" destId="{81261E6F-16B7-4ACF-A154-8516A9A8CCE2}" srcOrd="2" destOrd="0" presId="urn:microsoft.com/office/officeart/2005/8/layout/vList6"/>
    <dgm:cxn modelId="{6C9F5415-8FF1-4D85-B1DE-DFB00F588E27}" type="presParOf" srcId="{81261E6F-16B7-4ACF-A154-8516A9A8CCE2}" destId="{613563DE-1DE7-46AB-BCCA-655B329AFDA1}" srcOrd="0" destOrd="0" presId="urn:microsoft.com/office/officeart/2005/8/layout/vList6"/>
    <dgm:cxn modelId="{6CCAB55D-C9E4-4E7F-B7C8-A13BF8550D79}" type="presParOf" srcId="{81261E6F-16B7-4ACF-A154-8516A9A8CCE2}" destId="{E127EA8E-A5F0-41AD-8084-1AC66A7AC324}" srcOrd="1" destOrd="0" presId="urn:microsoft.com/office/officeart/2005/8/layout/vList6"/>
    <dgm:cxn modelId="{743491A8-79EC-4407-834C-5D60525AFDCE}" type="presParOf" srcId="{F107D36C-6B67-494E-BEBC-FDFEA11D1B93}" destId="{F449E3AF-1588-4902-ACF5-241195DF7B70}" srcOrd="3" destOrd="0" presId="urn:microsoft.com/office/officeart/2005/8/layout/vList6"/>
    <dgm:cxn modelId="{98CF6D8E-815F-49A9-8849-3DAE9ED25A6A}" type="presParOf" srcId="{F107D36C-6B67-494E-BEBC-FDFEA11D1B93}" destId="{B24B4CE8-14B7-494B-93E0-30DC75E84EFF}" srcOrd="4" destOrd="0" presId="urn:microsoft.com/office/officeart/2005/8/layout/vList6"/>
    <dgm:cxn modelId="{BDDF9F51-B4C8-4813-992B-0816D9466E56}" type="presParOf" srcId="{B24B4CE8-14B7-494B-93E0-30DC75E84EFF}" destId="{6B739D94-7201-49C1-A091-48EF7B91E5C1}" srcOrd="0" destOrd="0" presId="urn:microsoft.com/office/officeart/2005/8/layout/vList6"/>
    <dgm:cxn modelId="{97906751-0F30-4ADF-9648-7DBFF4B77AC7}" type="presParOf" srcId="{B24B4CE8-14B7-494B-93E0-30DC75E84EFF}" destId="{DDBE2CF6-009F-4BCD-8856-83445A4D47C4}" srcOrd="1" destOrd="0" presId="urn:microsoft.com/office/officeart/2005/8/layout/vList6"/>
    <dgm:cxn modelId="{63CBA450-3574-4BED-8BB0-3D24C012F63D}" type="presParOf" srcId="{F107D36C-6B67-494E-BEBC-FDFEA11D1B93}" destId="{FA22177F-7B2D-4369-9D3C-EA6D464652D5}" srcOrd="5" destOrd="0" presId="urn:microsoft.com/office/officeart/2005/8/layout/vList6"/>
    <dgm:cxn modelId="{23A169EA-00C4-428C-84DF-E8D8FFCA3471}" type="presParOf" srcId="{F107D36C-6B67-494E-BEBC-FDFEA11D1B93}" destId="{50BBF459-5E95-4ED2-AB74-91689D835A31}" srcOrd="6" destOrd="0" presId="urn:microsoft.com/office/officeart/2005/8/layout/vList6"/>
    <dgm:cxn modelId="{51FDCF10-26D5-48F6-95B1-1ED128514C3D}" type="presParOf" srcId="{50BBF459-5E95-4ED2-AB74-91689D835A31}" destId="{8BF96937-7588-414F-B9C8-6FFE877EEB06}" srcOrd="0" destOrd="0" presId="urn:microsoft.com/office/officeart/2005/8/layout/vList6"/>
    <dgm:cxn modelId="{4C886072-EC1B-4E17-A88F-D390E442FF33}" type="presParOf" srcId="{50BBF459-5E95-4ED2-AB74-91689D835A31}" destId="{C7BE2823-A3D4-4358-9404-B904533A7712}" srcOrd="1" destOrd="0" presId="urn:microsoft.com/office/officeart/2005/8/layout/vList6"/>
    <dgm:cxn modelId="{66D4D056-F045-41C0-8F0C-4A7D5AD75DF3}" type="presParOf" srcId="{F107D36C-6B67-494E-BEBC-FDFEA11D1B93}" destId="{9ECAABF9-A186-480E-9420-62FE54C1CBDC}" srcOrd="7" destOrd="0" presId="urn:microsoft.com/office/officeart/2005/8/layout/vList6"/>
    <dgm:cxn modelId="{30B63BBD-27D1-4B65-954A-9DCDC2E65772}" type="presParOf" srcId="{F107D36C-6B67-494E-BEBC-FDFEA11D1B93}" destId="{C5194602-B4DC-4266-9A0B-E267705B9D99}" srcOrd="8" destOrd="0" presId="urn:microsoft.com/office/officeart/2005/8/layout/vList6"/>
    <dgm:cxn modelId="{F99145BB-BBA9-4963-8BB8-EE3156191829}" type="presParOf" srcId="{C5194602-B4DC-4266-9A0B-E267705B9D99}" destId="{822FA7AA-164D-4B47-B852-F86AD72172A8}" srcOrd="0" destOrd="0" presId="urn:microsoft.com/office/officeart/2005/8/layout/vList6"/>
    <dgm:cxn modelId="{04EF21ED-31BE-4918-A629-00289394218F}" type="presParOf" srcId="{C5194602-B4DC-4266-9A0B-E267705B9D99}" destId="{50910618-D087-4A75-A34A-2C54B4CACEA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0.29339</cdr:x>
      <cdr:y>0.17526</cdr:y>
    </cdr:from>
    <cdr:to>
      <cdr:x>0.7236</cdr:x>
      <cdr:y>0.59444</cdr:y>
    </cdr:to>
    <cdr:pic>
      <cdr:nvPicPr>
        <cdr:cNvPr id="2" name="Picture 3" descr="I:\Звіт з науки за 2023 рік\ПРЕЗЕНТАЦІЯ_по звіту з науки\логотип та фасади університетів\логотип полный  без фона 1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16132" y="891914"/>
          <a:ext cx="2076576" cy="213327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A965A-2708-4A81-B9E2-CCD084944D1B}" type="datetimeFigureOut">
              <a:rPr lang="uk-UA"/>
              <a:pPr/>
              <a:t>25.02.2025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07CE6-D0DA-40E1-B808-035595B4A08A}" type="slidenum">
              <a:rPr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0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25.02.2025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25.02.2025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8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25.02.2025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257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75923D9E-9381-3D11-B31A-1BF5C97F35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="" xmlns:a16="http://schemas.microsoft.com/office/drawing/2014/main" id="{0F297964-0B81-31DC-6D6D-1414832238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="" xmlns:a16="http://schemas.microsoft.com/office/drawing/2014/main" id="{EFFAEAD9-58A9-096B-C6D0-58F7AD08E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25.02.2025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0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25.02.2025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7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25.02.2025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08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25.02.2025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8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25.02.2025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77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25.02.2025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6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25.02.2025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52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pPr/>
              <a:t>25.02.2025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3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B57-8E6A-4005-9EDD-D258F6CC94AB}" type="datetimeFigureOut">
              <a:rPr lang="uk-UA" smtClean="0"/>
              <a:pPr/>
              <a:t>25.02.2025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8C70-803E-428A-BAB3-289BE172EF8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a.h-index.com/uk/scopu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xmlns="" id="{64053CBF-3932-45FF-8285-EE5146085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xmlns="" id="{2E751C04-BEA6-446B-A678-9C74819EB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625A013-D9BE-43C4-AF21-6F2B003EF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7875715-EC2E-457F-851D-F6C817685F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7E41CC6-0C83-40EE-80BB-79394D9E9B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0603498-5DFE-4D26-BFB5-C9269C9BDB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FC58C5-0513-7850-EC54-A24AE0114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65" y="1422779"/>
            <a:ext cx="11440581" cy="161839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>
              <a:buNone/>
            </a:pPr>
            <a:r>
              <a:rPr lang="uk-UA" sz="5400" b="1" dirty="0" smtClean="0"/>
              <a:t>Підсумки наукової діяльності університету в 2024 році і основні завдання на 2025 рік</a:t>
            </a:r>
            <a:endParaRPr lang="uk-UA" sz="5000" b="1" dirty="0">
              <a:solidFill>
                <a:schemeClr val="tx2"/>
              </a:solidFill>
              <a:cs typeface="Calibri Light"/>
            </a:endParaRPr>
          </a:p>
        </p:txBody>
      </p:sp>
      <p:grpSp>
        <p:nvGrpSpPr>
          <p:cNvPr id="45" name="Group 17">
            <a:extLst>
              <a:ext uri="{FF2B5EF4-FFF2-40B4-BE49-F238E27FC236}">
                <a16:creationId xmlns:a16="http://schemas.microsoft.com/office/drawing/2014/main" xmlns="" id="{B63ACBA3-DEFD-4C6D-BBA0-64468FA99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2F7819D-2B89-4D80-A1C3-8B318116BA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7065990-2350-41B3-858B-20EF8744F2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8DA7EC7-CAA0-4665-AA29-BFBA806EC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1132A14-489F-4CED-B626-2A1711C98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5148" y="5138346"/>
            <a:ext cx="4923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Доповідач</a:t>
            </a:r>
            <a:r>
              <a:rPr lang="ru-RU" sz="2000" b="1" dirty="0"/>
              <a:t>:</a:t>
            </a:r>
            <a:endParaRPr lang="en-US" sz="2000" b="1" dirty="0"/>
          </a:p>
          <a:p>
            <a:r>
              <a:rPr lang="uk-UA" sz="2000" b="1" dirty="0"/>
              <a:t>проректор</a:t>
            </a:r>
            <a:r>
              <a:rPr lang="ru-RU" sz="2000" b="1" dirty="0"/>
              <a:t> з </a:t>
            </a:r>
            <a:r>
              <a:rPr lang="uk-UA" sz="2000" b="1" dirty="0"/>
              <a:t>наукової</a:t>
            </a:r>
            <a:r>
              <a:rPr lang="ru-RU" sz="2000" b="1" dirty="0"/>
              <a:t> </a:t>
            </a:r>
            <a:r>
              <a:rPr lang="uk-UA" sz="2000" b="1" dirty="0"/>
              <a:t>роботи</a:t>
            </a:r>
            <a:r>
              <a:rPr lang="ru-RU" sz="2000" b="1" dirty="0"/>
              <a:t> </a:t>
            </a:r>
            <a:r>
              <a:rPr lang="uk-UA" sz="2000" b="1" dirty="0"/>
              <a:t>університету</a:t>
            </a:r>
            <a:r>
              <a:rPr lang="ru-RU" sz="2000" b="1" dirty="0"/>
              <a:t>, </a:t>
            </a:r>
          </a:p>
          <a:p>
            <a:r>
              <a:rPr lang="ru-RU" sz="2000" b="1" dirty="0"/>
              <a:t>д.т.н., </a:t>
            </a:r>
            <a:r>
              <a:rPr lang="uk-UA" sz="2000" b="1" dirty="0"/>
              <a:t>професор</a:t>
            </a:r>
            <a:r>
              <a:rPr lang="ru-RU" sz="2000" b="1" dirty="0"/>
              <a:t> </a:t>
            </a:r>
            <a:r>
              <a:rPr lang="uk-UA" sz="2000" b="1" dirty="0"/>
              <a:t>Юрій</a:t>
            </a:r>
            <a:r>
              <a:rPr lang="ru-RU" sz="2000" b="1" dirty="0"/>
              <a:t> ПРОЙДАК </a:t>
            </a:r>
            <a:endParaRPr lang="uk-UA" sz="2000" b="1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74FC58C5-0513-7850-EC54-A24AE0114866}"/>
              </a:ext>
            </a:extLst>
          </p:cNvPr>
          <p:cNvSpPr txBox="1">
            <a:spLocks/>
          </p:cNvSpPr>
          <p:nvPr/>
        </p:nvSpPr>
        <p:spPr>
          <a:xfrm>
            <a:off x="3706586" y="60272"/>
            <a:ext cx="8236160" cy="1208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2500" b="1" dirty="0">
                <a:cs typeface="Times New Roman"/>
              </a:rPr>
              <a:t>МІНІСТЕРСТВО ОСВІТИ І НАУКИ УКРАЇНИ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uk-UA" sz="2500" b="1" dirty="0">
                <a:ea typeface="Calibri"/>
                <a:cs typeface="Times New Roman"/>
              </a:rPr>
              <a:t>Український державний університет науки і технологій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5000" dirty="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30005" y="636258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Дніпро - </a:t>
            </a:r>
            <a:r>
              <a:rPr lang="uk-UA" b="1" dirty="0" smtClean="0"/>
              <a:t>2025</a:t>
            </a:r>
            <a:endParaRPr lang="ru-RU" b="1" dirty="0"/>
          </a:p>
        </p:txBody>
      </p:sp>
      <p:pic>
        <p:nvPicPr>
          <p:cNvPr id="1028" name="Picture 4" descr="I:\Звіт з науки за 2023 рік\ПРЕЗЕНТАЦІЯ_по звіту з науки\логотип та фасади університетів\Фасади універов_ІПБ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86" y="4909319"/>
            <a:ext cx="3351134" cy="1885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Звіт з науки за 2023 рік\ПРЕЗЕНТАЦІЯ_по звіту з науки\логотип та фасади університетів\Фасади універов_центр сайт_ДІІ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20" y="2985720"/>
            <a:ext cx="3356018" cy="1990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Звіт з науки за 2023 рік\ПРЕЗЕНТАЦІЯ_по звіту з науки\логотип та фасади університетів\Фасади універов_центр сайт_ПАБ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86" y="3004222"/>
            <a:ext cx="3330432" cy="1953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Звіт з науки за 2023 рік\ПРЕЗЕНТАЦІЯ_по звіту з науки\логотип та фасади університетів\Фасади універов_центр сайт_УДХТ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20" y="4792613"/>
            <a:ext cx="3356018" cy="2001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Звіт з науки за 2023 рік\ПРЕЗЕНТАЦІЯ_по звіту з науки\логотип та фасади університетів\логотип полный  без фона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41" y="3037975"/>
            <a:ext cx="3514788" cy="35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4" y="277607"/>
            <a:ext cx="3609975" cy="68580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5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49256" y="0"/>
            <a:ext cx="47997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/>
              <a:t>ПУБЛІКАЦІЙНА ДІЯЛЬНІСТЬ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03773" y="546008"/>
          <a:ext cx="4019549" cy="281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206146" y="531019"/>
          <a:ext cx="4019549" cy="281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8172451" y="560998"/>
          <a:ext cx="4019549" cy="281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218763" y="3687580"/>
          <a:ext cx="4019549" cy="281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221137" y="3762532"/>
          <a:ext cx="4019549" cy="274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24476070"/>
              </p:ext>
            </p:extLst>
          </p:nvPr>
        </p:nvGraphicFramePr>
        <p:xfrm>
          <a:off x="8172451" y="3747541"/>
          <a:ext cx="4019549" cy="278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500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3936EE-62BA-2732-9C77-E8488D6596FB}"/>
              </a:ext>
            </a:extLst>
          </p:cNvPr>
          <p:cNvSpPr txBox="1"/>
          <p:nvPr/>
        </p:nvSpPr>
        <p:spPr>
          <a:xfrm>
            <a:off x="1433303" y="133833"/>
            <a:ext cx="9381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National H-index Ranking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організацій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України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БД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Scopus 2024</a:t>
            </a:r>
            <a:r>
              <a:rPr lang="en-US" b="1" dirty="0">
                <a:solidFill>
                  <a:srgbClr val="000000"/>
                </a:solidFill>
                <a:latin typeface="Sabon Next LT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H-index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2024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  <a:hlinkClick r:id="rId2"/>
              </a:rPr>
              <a:t>https://ua.h-index.com/uk/scopus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"/>
          <a:stretch/>
        </p:blipFill>
        <p:spPr>
          <a:xfrm>
            <a:off x="887145" y="874632"/>
            <a:ext cx="9927999" cy="3229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6" y="3626508"/>
            <a:ext cx="9927998" cy="18772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"/>
          <a:stretch/>
        </p:blipFill>
        <p:spPr>
          <a:xfrm>
            <a:off x="887145" y="5223691"/>
            <a:ext cx="9927999" cy="153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930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3936EE-62BA-2732-9C77-E8488D6596FB}"/>
              </a:ext>
            </a:extLst>
          </p:cNvPr>
          <p:cNvSpPr txBox="1"/>
          <p:nvPr/>
        </p:nvSpPr>
        <p:spPr>
          <a:xfrm>
            <a:off x="2209904" y="0"/>
            <a:ext cx="64219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400" b="1" dirty="0">
                <a:latin typeface="+mj-lt"/>
              </a:rPr>
              <a:t>Галузеві тенденції за </a:t>
            </a:r>
            <a:r>
              <a:rPr lang="en-US" sz="3400" b="1" dirty="0">
                <a:latin typeface="+mj-lt"/>
              </a:rPr>
              <a:t>Scopus</a:t>
            </a:r>
            <a:endParaRPr lang="x-none" sz="34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161932-9F84-0577-20B1-A6197A86F22A}"/>
              </a:ext>
            </a:extLst>
          </p:cNvPr>
          <p:cNvSpPr txBox="1"/>
          <p:nvPr/>
        </p:nvSpPr>
        <p:spPr>
          <a:xfrm>
            <a:off x="4652251" y="5631519"/>
            <a:ext cx="89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УДХТУ</a:t>
            </a:r>
            <a:endParaRPr lang="x-none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5BF773-8318-743B-A890-0D02217BE386}"/>
              </a:ext>
            </a:extLst>
          </p:cNvPr>
          <p:cNvSpPr txBox="1"/>
          <p:nvPr/>
        </p:nvSpPr>
        <p:spPr>
          <a:xfrm>
            <a:off x="839500" y="5654764"/>
            <a:ext cx="905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УДУНТ</a:t>
            </a:r>
            <a:endParaRPr lang="x-non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FF7049A-A47A-16FF-5786-BA656780B490}"/>
              </a:ext>
            </a:extLst>
          </p:cNvPr>
          <p:cNvSpPr txBox="1"/>
          <p:nvPr/>
        </p:nvSpPr>
        <p:spPr>
          <a:xfrm>
            <a:off x="9319988" y="5586548"/>
            <a:ext cx="97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ПДАБА</a:t>
            </a:r>
            <a:endParaRPr lang="x-none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15833" r="10159" b="4624"/>
          <a:stretch/>
        </p:blipFill>
        <p:spPr>
          <a:xfrm>
            <a:off x="0" y="790147"/>
            <a:ext cx="3724905" cy="46962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14969" r="10080" b="7170"/>
          <a:stretch/>
        </p:blipFill>
        <p:spPr>
          <a:xfrm>
            <a:off x="8139659" y="794479"/>
            <a:ext cx="3738829" cy="4768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15849" r="10647" b="5409"/>
          <a:stretch/>
        </p:blipFill>
        <p:spPr>
          <a:xfrm>
            <a:off x="3972394" y="848171"/>
            <a:ext cx="3582365" cy="48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572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834" y="26667"/>
            <a:ext cx="11587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/>
              <a:t>Результати реєстрації об’єктів інтелектуальної власності</a:t>
            </a:r>
            <a:endParaRPr lang="uk-UA" sz="3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6083" y="595087"/>
            <a:ext cx="11184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/>
              <a:t>Об’єкти інтелектуальної власності, на які подано заявки / зареєстровано </a:t>
            </a:r>
            <a:r>
              <a:rPr lang="uk-UA" sz="1600" b="1" dirty="0" err="1" smtClean="0"/>
              <a:t>університе</a:t>
            </a:r>
            <a:r>
              <a:rPr lang="ru-RU" sz="1600" b="1" dirty="0" smtClean="0"/>
              <a:t>том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90939" y="1124563"/>
            <a:ext cx="5720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Перелік об’єктів інтелектуальної власності, на як</a:t>
            </a:r>
            <a:r>
              <a:rPr lang="ru-RU" sz="1400" dirty="0" smtClean="0"/>
              <a:t>і </a:t>
            </a:r>
            <a:r>
              <a:rPr lang="ru-RU" sz="1400" dirty="0"/>
              <a:t>подано заявки </a:t>
            </a:r>
            <a:r>
              <a:rPr lang="ru-RU" sz="1400" dirty="0" smtClean="0"/>
              <a:t>2024 р</a:t>
            </a:r>
            <a:r>
              <a:rPr lang="ru-RU" sz="1400" dirty="0"/>
              <a:t>.: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Патентів на винахід:  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Патентів на корисну модель: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Патентів на винахід за кордоном: 0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90938" y="2188864"/>
            <a:ext cx="6001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Перелік об’єктів інтелектуальної власності, які зареєстровано у 2024 р.: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Патентів на винахід: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Патентів на корисну модель: 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Патентів на винахід за кордоном: 1</a:t>
            </a:r>
            <a:endParaRPr lang="uk-UA" sz="1400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91811" y="1023079"/>
          <a:ext cx="5172075" cy="219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13023" y="1154242"/>
            <a:ext cx="83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УДУНТ</a:t>
            </a:r>
            <a:endParaRPr lang="ru-RU" b="1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147934" y="3282209"/>
            <a:ext cx="63451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ПОКАЗНИКИ İННОВАЦİЙНОЇ ДİЯЛЬНОСТİ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Arial" pitchFamily="34" charset="0"/>
              </a:rPr>
              <a:t>ПО İНСТИТУТАХ ЗА 2024 РİК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94675" y="3742243"/>
          <a:ext cx="11092721" cy="2924810"/>
        </p:xfrm>
        <a:graphic>
          <a:graphicData uri="http://schemas.openxmlformats.org/drawingml/2006/table">
            <a:tbl>
              <a:tblPr/>
              <a:tblGrid>
                <a:gridCol w="1243417"/>
                <a:gridCol w="3022083"/>
                <a:gridCol w="1365665"/>
                <a:gridCol w="1326016"/>
                <a:gridCol w="1331522"/>
                <a:gridCol w="1402009"/>
                <a:gridCol w="1402009"/>
              </a:tblGrid>
              <a:tr h="2520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з/п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 показника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УДУНТ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Окремо по інститутах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ННІ ДİİТ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ННІ </a:t>
                      </a:r>
                      <a:r>
                        <a:rPr lang="uk-UA" sz="1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ДМетİ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ННІ УДХТУ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ННІ ПДАБА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Подано </a:t>
                      </a: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заявок</a:t>
                      </a: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усього одиниць,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тому числі: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в Україні, з них: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1.1.1.1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патентів на винаходи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Отримано </a:t>
                      </a: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патентів</a:t>
                      </a: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усього одиниць,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тому числі: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1.2.1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в Україні, з них: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1.2.1.1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патентів на винаходи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1.2.2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за кордоном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8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69545" y="0"/>
            <a:ext cx="3135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" sz="2000" b="1" dirty="0" smtClean="0">
                <a:latin typeface="Times New Roman"/>
                <a:cs typeface="Calibri Light"/>
              </a:rPr>
              <a:t>СТУДЕНТСЬКА</a:t>
            </a:r>
            <a:r>
              <a:rPr lang="ru-RU" sz="2000" b="1" dirty="0" smtClean="0">
                <a:latin typeface="Times New Roman"/>
                <a:cs typeface="Calibri Light"/>
              </a:rPr>
              <a:t> НАУКА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0860" y="629588"/>
          <a:ext cx="4396012" cy="6041034"/>
        </p:xfrm>
        <a:graphic>
          <a:graphicData uri="http://schemas.openxmlformats.org/drawingml/2006/table">
            <a:tbl>
              <a:tblPr/>
              <a:tblGrid>
                <a:gridCol w="1099003"/>
                <a:gridCol w="1099003"/>
                <a:gridCol w="1099003"/>
                <a:gridCol w="1099003"/>
              </a:tblGrid>
              <a:tr h="610433"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ННİ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Магістри на 18.02.2025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Освітньо-професійна програма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/>
                          <a:ea typeface="Calibri"/>
                          <a:cs typeface="Times New Roman"/>
                        </a:rPr>
                        <a:t>Освітньо-наукова</a:t>
                      </a: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 програма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Всього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03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ДİİТ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216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216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03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ДМЕТİ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512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143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655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03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УДХТУ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192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284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03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ПДАБА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155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331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486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03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ННЦЗО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182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186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03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Разом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1257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570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1827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51293" y="1199209"/>
          <a:ext cx="6295868" cy="5456432"/>
        </p:xfrm>
        <a:graphic>
          <a:graphicData uri="http://schemas.openxmlformats.org/drawingml/2006/table">
            <a:tbl>
              <a:tblPr/>
              <a:tblGrid>
                <a:gridCol w="888200"/>
                <a:gridCol w="677741"/>
                <a:gridCol w="677741"/>
                <a:gridCol w="677741"/>
                <a:gridCol w="677741"/>
                <a:gridCol w="758596"/>
                <a:gridCol w="758596"/>
                <a:gridCol w="589756"/>
                <a:gridCol w="589756"/>
              </a:tblGrid>
              <a:tr h="9966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ЗВО,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ННİ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Всеукраїнська студентська олімпіада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(І-й тур)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Всеукраїнський конкурс студентських наукових робіт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з галузей знань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і спеціальностей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(І-й тур)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Всеукраїнський конкурс студентських наукових робіт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з галузей знань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і спеціальностей (</a:t>
                      </a:r>
                      <a:r>
                        <a:rPr lang="uk-UA" sz="900" b="1" spc="50"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-й тур)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İнші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освітньо-наукові конкурси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Учас-ники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Пере-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можці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Учас-ники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Пере-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можці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Учас-ники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Пере-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можці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Учас-ники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Пере-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можці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1">
                <a:tc gridSpan="9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ДМетİ, ДİİТ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768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242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254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820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239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1411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284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Разом: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2179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78">
                <a:tc gridSpan="9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УДХТУ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457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485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411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Разом: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78">
                <a:tc gridSpan="9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ПДАБА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367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342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422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248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232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Разом: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7">
                <a:tc gridSpan="9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УДУНТ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Разом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4 роки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4950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00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02" marR="5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561350" y="267669"/>
            <a:ext cx="66306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Підсумки проведення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І-го туру Всеукраїнської студентської олімпіади, Всеукраїнського конкурсу студентських наукових робіт з галузей знань і спеціальностей та інших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освітньо-наукових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конкурсів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2679492-7988-4050-9056-54244445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91B163-7D61-4891-ABCF-5C13D9C41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39EE555-2DCE-3FEB-1977-E5DB0E43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Кількісні показники науково-дослідної робо</a:t>
            </a:r>
            <a:r>
              <a:rPr lang="ru-RU" sz="4000" b="1" dirty="0" err="1" smtClean="0">
                <a:solidFill>
                  <a:schemeClr val="bg1"/>
                </a:solidFill>
              </a:rPr>
              <a:t>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rgbClr val="FFFFFF"/>
              </a:solidFill>
              <a:latin typeface="+mn-lt"/>
              <a:cs typeface="Calibri Light"/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id="{0474DF76-993E-44DE-AFB0-C416182ACE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xmlns="" id="{6CB927A4-E432-4310-9CD5-E89FF506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10">
              <a:extLst>
                <a:ext uri="{FF2B5EF4-FFF2-40B4-BE49-F238E27FC236}">
                  <a16:creationId xmlns:a16="http://schemas.microsoft.com/office/drawing/2014/main" xmlns="" id="{E3020543-B24B-4EC4-8FFC-8DD88EEA9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xmlns="" id="{1453BF6C-B012-48B7-B4E8-6D7AC7C27D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FCC744-5F05-69B2-FA91-B255CE1C2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649" y="8879"/>
            <a:ext cx="6009228" cy="6257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>
              <a:buNone/>
            </a:pPr>
            <a:r>
              <a:rPr lang="uk" sz="2500" dirty="0" smtClean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Фінансування </a:t>
            </a:r>
            <a:r>
              <a:rPr lang="uk" sz="25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науково-дослідних (дослідно-конструкторських) робіт (НДДКР), </a:t>
            </a:r>
            <a:r>
              <a:rPr lang="uk" sz="2500" b="1" dirty="0" smtClean="0">
                <a:solidFill>
                  <a:srgbClr val="FF0000">
                    <a:alpha val="80000"/>
                  </a:srgbClr>
                </a:solidFill>
                <a:ea typeface="+mn-lt"/>
                <a:cs typeface="+mn-lt"/>
              </a:rPr>
              <a:t>77</a:t>
            </a:r>
            <a:r>
              <a:rPr lang="ru" sz="2500" b="1" dirty="0">
                <a:solidFill>
                  <a:srgbClr val="FF0000">
                    <a:alpha val="80000"/>
                  </a:srgbClr>
                </a:solidFill>
                <a:ea typeface="+mn-lt"/>
                <a:cs typeface="+mn-lt"/>
              </a:rPr>
              <a:t> </a:t>
            </a:r>
            <a:r>
              <a:rPr lang="ru" sz="2500" b="1" dirty="0" smtClean="0">
                <a:solidFill>
                  <a:srgbClr val="FF0000">
                    <a:alpha val="80000"/>
                  </a:srgbClr>
                </a:solidFill>
                <a:ea typeface="+mn-lt"/>
                <a:cs typeface="+mn-lt"/>
              </a:rPr>
              <a:t>402 865,00грн</a:t>
            </a:r>
            <a:r>
              <a:rPr lang="uk" sz="25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, у </a:t>
            </a:r>
            <a:r>
              <a:rPr lang="uk" sz="25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т.ч</a:t>
            </a:r>
            <a:r>
              <a:rPr lang="uk" sz="25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.</a:t>
            </a:r>
            <a:r>
              <a:rPr lang="en-US" sz="25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uk-UA" sz="25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з</a:t>
            </a:r>
            <a:r>
              <a:rPr lang="uk" sz="25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а кошти :</a:t>
            </a:r>
            <a:endParaRPr lang="ru-RU" sz="2500" dirty="0">
              <a:solidFill>
                <a:schemeClr val="tx1">
                  <a:alpha val="80000"/>
                </a:schemeClr>
              </a:solidFill>
              <a:cs typeface="Times New Roman"/>
            </a:endParaRPr>
          </a:p>
          <a:p>
            <a:pPr marL="400050" lvl="2" indent="-342900"/>
            <a:r>
              <a:rPr lang="uk" sz="25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загального фонду державного бюджету:</a:t>
            </a:r>
            <a:br>
              <a:rPr lang="uk" sz="25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</a:br>
            <a:r>
              <a:rPr lang="ru" sz="2500" dirty="0" smtClean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31 034 160,00 </a:t>
            </a:r>
            <a:r>
              <a:rPr lang="uk" sz="25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грн.</a:t>
            </a:r>
            <a:endParaRPr lang="uk" sz="25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pPr marL="400050" lvl="2" indent="-342900"/>
            <a:r>
              <a:rPr lang="uk" sz="25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спеціального фонду державного бюджету: </a:t>
            </a:r>
            <a:r>
              <a:rPr lang="ru" sz="2500" dirty="0" smtClean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46 368 705,00</a:t>
            </a:r>
            <a:r>
              <a:rPr lang="ru" sz="25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 </a:t>
            </a:r>
            <a:r>
              <a:rPr lang="uk" sz="25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грн.</a:t>
            </a:r>
            <a:endParaRPr lang="uk" sz="2500" dirty="0">
              <a:solidFill>
                <a:schemeClr val="tx1">
                  <a:alpha val="80000"/>
                </a:schemeClr>
              </a:solidFill>
              <a:ea typeface="+mn-lt"/>
              <a:cs typeface="Calibri"/>
            </a:endParaRPr>
          </a:p>
          <a:p>
            <a:pPr marL="57150" lvl="2" indent="0">
              <a:buNone/>
            </a:pPr>
            <a:endParaRPr lang="uk" sz="2500" dirty="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5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35028" y="224853"/>
            <a:ext cx="62524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500" b="1" dirty="0" smtClean="0"/>
              <a:t>ОБСЯГ ФІНАНСУВАННЯ НДР ПО ІНСТИТУТАХ</a:t>
            </a:r>
            <a:endParaRPr lang="uk-UA" sz="2500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778862"/>
          <a:ext cx="7045377" cy="287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021705" y="3552669"/>
          <a:ext cx="6939197" cy="330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58190" y="80946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2024 рік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60434-4B9F-23AE-0C18-FA934A0E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27" y="0"/>
            <a:ext cx="11557416" cy="839448"/>
          </a:xfrm>
        </p:spPr>
        <p:txBody>
          <a:bodyPr>
            <a:normAutofit/>
          </a:bodyPr>
          <a:lstStyle/>
          <a:p>
            <a:pPr algn="ctr"/>
            <a:r>
              <a:rPr lang="uk-UA" sz="22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Результати конкурсних відборів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проєктів</a:t>
            </a:r>
            <a:r>
              <a:rPr lang="uk-UA" sz="22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22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університету, </a:t>
            </a:r>
            <a:br>
              <a:rPr lang="uk-UA" sz="22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22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виконання яких розпочалось у 2024 році</a:t>
            </a:r>
            <a:endParaRPr lang="uk-UA" sz="2200" b="1" dirty="0">
              <a:latin typeface="+mn-lt"/>
              <a:cs typeface="Calibri Light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699866092"/>
              </p:ext>
            </p:extLst>
          </p:nvPr>
        </p:nvGraphicFramePr>
        <p:xfrm>
          <a:off x="474363" y="1052888"/>
          <a:ext cx="11255181" cy="507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4" y="1425137"/>
            <a:ext cx="409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27" y="2495714"/>
            <a:ext cx="674633" cy="3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11" y="3404858"/>
            <a:ext cx="674633" cy="3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1" y="5328252"/>
            <a:ext cx="674633" cy="3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27" y="4308913"/>
            <a:ext cx="822608" cy="57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79960434-4B9F-23AE-0C18-FA934A0E344B}"/>
              </a:ext>
            </a:extLst>
          </p:cNvPr>
          <p:cNvSpPr txBox="1">
            <a:spLocks/>
          </p:cNvSpPr>
          <p:nvPr/>
        </p:nvSpPr>
        <p:spPr>
          <a:xfrm>
            <a:off x="296272" y="6018552"/>
            <a:ext cx="11557416" cy="839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2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Консолідований УДУНТ – 21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проєкт</a:t>
            </a:r>
            <a:endParaRPr lang="uk-UA" sz="2200" b="1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542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6A5576-E6A8-414B-C787-B26943F99357}"/>
              </a:ext>
            </a:extLst>
          </p:cNvPr>
          <p:cNvSpPr txBox="1"/>
          <p:nvPr/>
        </p:nvSpPr>
        <p:spPr>
          <a:xfrm>
            <a:off x="3857192" y="92111"/>
            <a:ext cx="78503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Aptos" panose="020B0004020202020204" pitchFamily="34" charset="0"/>
              </a:rPr>
              <a:t>Конкурсне фінансування науково-дослідних робіт </a:t>
            </a:r>
            <a:r>
              <a:rPr lang="uk-UA" sz="25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Aptos" panose="020B0004020202020204" pitchFamily="34" charset="0"/>
              </a:rPr>
              <a:t>із загального </a:t>
            </a:r>
            <a:r>
              <a:rPr lang="uk-UA" sz="25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Aptos" panose="020B0004020202020204" pitchFamily="34" charset="0"/>
              </a:rPr>
              <a:t>фонду МОН</a:t>
            </a:r>
            <a:endParaRPr lang="x-none" sz="25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11"/>
            <a:ext cx="3857192" cy="83680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65080"/>
              </p:ext>
            </p:extLst>
          </p:nvPr>
        </p:nvGraphicFramePr>
        <p:xfrm>
          <a:off x="300082" y="1375766"/>
          <a:ext cx="11520000" cy="503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0177"/>
                <a:gridCol w="1652632"/>
                <a:gridCol w="1983528"/>
                <a:gridCol w="2243663"/>
              </a:tblGrid>
              <a:tr h="387728">
                <a:tc rowSpan="2">
                  <a:txBody>
                    <a:bodyPr/>
                    <a:lstStyle/>
                    <a:p>
                      <a:pPr algn="ctr"/>
                      <a:r>
                        <a:rPr lang="uk-UA" sz="2500" b="1" dirty="0" smtClean="0"/>
                        <a:t>Назва ЗВО</a:t>
                      </a:r>
                      <a:endParaRPr lang="uk-UA" sz="25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Обсяг фінансування, тис. грн.</a:t>
                      </a:r>
                      <a:endParaRPr lang="uk-U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8772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2023 рік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2024 рік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Сальдо</a:t>
                      </a:r>
                      <a:endParaRPr lang="uk-UA" b="1" dirty="0"/>
                    </a:p>
                  </a:txBody>
                  <a:tcPr/>
                </a:tc>
              </a:tr>
              <a:tr h="393114">
                <a:tc>
                  <a:txBody>
                    <a:bodyPr/>
                    <a:lstStyle/>
                    <a:p>
                      <a:r>
                        <a:rPr lang="uk-UA" dirty="0" smtClean="0"/>
                        <a:t>Київський національний університет ім. Т. Шевченка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65</a:t>
                      </a:r>
                      <a:r>
                        <a:rPr lang="uk-UA" baseline="0" dirty="0" smtClean="0"/>
                        <a:t> 338,38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79 354,31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+ 14 015,93</a:t>
                      </a:r>
                      <a:endParaRPr lang="uk-UA" dirty="0"/>
                    </a:p>
                  </a:txBody>
                  <a:tcPr/>
                </a:tc>
              </a:tr>
              <a:tr h="393114">
                <a:tc>
                  <a:txBody>
                    <a:bodyPr/>
                    <a:lstStyle/>
                    <a:p>
                      <a:r>
                        <a:rPr lang="uk-UA" dirty="0" smtClean="0"/>
                        <a:t>Харківський національний університет ім. Н.В. </a:t>
                      </a:r>
                      <a:r>
                        <a:rPr lang="uk-UA" dirty="0" err="1" smtClean="0"/>
                        <a:t>Каразіна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43 765,70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47 924,31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+ 4 158,61</a:t>
                      </a:r>
                      <a:endParaRPr lang="uk-UA" dirty="0"/>
                    </a:p>
                  </a:txBody>
                  <a:tcPr/>
                </a:tc>
              </a:tr>
              <a:tr h="393114">
                <a:tc>
                  <a:txBody>
                    <a:bodyPr/>
                    <a:lstStyle/>
                    <a:p>
                      <a:r>
                        <a:rPr lang="uk-UA" dirty="0" smtClean="0"/>
                        <a:t>Національний університет «Львівська політехніка»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23 433,225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40 559,89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+ 17 126,665</a:t>
                      </a:r>
                      <a:endParaRPr lang="uk-UA" dirty="0"/>
                    </a:p>
                  </a:txBody>
                  <a:tcPr/>
                </a:tc>
              </a:tr>
              <a:tr h="393114">
                <a:tc>
                  <a:txBody>
                    <a:bodyPr/>
                    <a:lstStyle/>
                    <a:p>
                      <a:r>
                        <a:rPr lang="uk-UA" dirty="0" smtClean="0"/>
                        <a:t>Сумський державний університет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23 275,851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35 412,69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+ 12 136,839</a:t>
                      </a:r>
                      <a:endParaRPr lang="uk-UA" dirty="0"/>
                    </a:p>
                  </a:txBody>
                  <a:tcPr/>
                </a:tc>
              </a:tr>
              <a:tr h="635286">
                <a:tc>
                  <a:txBody>
                    <a:bodyPr/>
                    <a:lstStyle/>
                    <a:p>
                      <a:r>
                        <a:rPr lang="uk-UA" dirty="0" smtClean="0"/>
                        <a:t>Національний технічний університет «Харківський політехнічний інститут»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23 766,60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34 536,00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+ 10 769,40</a:t>
                      </a:r>
                      <a:endParaRPr lang="uk-UA" dirty="0"/>
                    </a:p>
                  </a:txBody>
                  <a:tcPr/>
                </a:tc>
              </a:tr>
              <a:tr h="635286">
                <a:tc>
                  <a:txBody>
                    <a:bodyPr/>
                    <a:lstStyle/>
                    <a:p>
                      <a:r>
                        <a:rPr lang="uk-UA" dirty="0" smtClean="0"/>
                        <a:t>Національний технічний</a:t>
                      </a:r>
                      <a:r>
                        <a:rPr lang="uk-UA" baseline="0" dirty="0" smtClean="0"/>
                        <a:t> університет «Київський політехнічний інститут»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24 556,34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31 798,90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+ 7 242,56</a:t>
                      </a:r>
                      <a:endParaRPr lang="uk-UA" dirty="0"/>
                    </a:p>
                  </a:txBody>
                  <a:tcPr/>
                </a:tc>
              </a:tr>
              <a:tr h="635286">
                <a:tc>
                  <a:txBody>
                    <a:bodyPr/>
                    <a:lstStyle/>
                    <a:p>
                      <a:r>
                        <a:rPr lang="uk-UA" dirty="0" smtClean="0"/>
                        <a:t>Національний університет біоресурсів і природокористування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19 173,60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29 698,00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+ 10 524,40</a:t>
                      </a:r>
                      <a:endParaRPr lang="uk-UA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Львівський національний університет ім.</a:t>
                      </a:r>
                      <a:r>
                        <a:rPr lang="uk-UA" baseline="0" dirty="0" smtClean="0"/>
                        <a:t> І. Франка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18 482,751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27 177,36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+ 8 694,609</a:t>
                      </a:r>
                      <a:endParaRPr lang="uk-UA" dirty="0"/>
                    </a:p>
                  </a:txBody>
                  <a:tcPr/>
                </a:tc>
              </a:tr>
              <a:tr h="393114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</a:rPr>
                        <a:t>УДУНТ</a:t>
                      </a:r>
                      <a:endParaRPr lang="uk-UA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</a:rPr>
                        <a:t>12 285,50</a:t>
                      </a:r>
                      <a:endParaRPr lang="uk-UA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</a:rPr>
                        <a:t>25 666,25</a:t>
                      </a:r>
                      <a:endParaRPr lang="uk-UA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</a:rPr>
                        <a:t>+ 13 380,75</a:t>
                      </a:r>
                      <a:endParaRPr lang="uk-UA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4873C8-60F3-A472-50BA-2072F204AA39}"/>
              </a:ext>
            </a:extLst>
          </p:cNvPr>
          <p:cNvSpPr txBox="1"/>
          <p:nvPr/>
        </p:nvSpPr>
        <p:spPr>
          <a:xfrm>
            <a:off x="6060082" y="928914"/>
            <a:ext cx="41788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Рейтинг університетів в Україні</a:t>
            </a:r>
            <a:endParaRPr lang="x-none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253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1" y="273671"/>
            <a:ext cx="3857192" cy="83680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646A5576-E6A8-414B-C787-B26943F993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7313" y="273671"/>
            <a:ext cx="7723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chemeClr val="accent6"/>
                </a:solidFill>
                <a:effectLst/>
                <a:latin typeface="+mj-lt"/>
                <a:ea typeface="Aptos" panose="020B0004020202020204" pitchFamily="34" charset="0"/>
              </a:rPr>
              <a:t>Рейтинг в області та Україні </a:t>
            </a:r>
            <a:r>
              <a:rPr lang="uk-UA" sz="3000" b="1" dirty="0" smtClean="0">
                <a:solidFill>
                  <a:schemeClr val="accent6"/>
                </a:solidFill>
                <a:effectLst/>
                <a:latin typeface="+mj-lt"/>
                <a:ea typeface="Aptos" panose="020B0004020202020204" pitchFamily="34" charset="0"/>
              </a:rPr>
              <a:t/>
            </a:r>
            <a:br>
              <a:rPr lang="uk-UA" sz="3000" b="1" dirty="0" smtClean="0">
                <a:solidFill>
                  <a:schemeClr val="accent6"/>
                </a:solidFill>
                <a:effectLst/>
                <a:latin typeface="+mj-lt"/>
                <a:ea typeface="Aptos" panose="020B0004020202020204" pitchFamily="34" charset="0"/>
              </a:rPr>
            </a:br>
            <a:r>
              <a:rPr lang="uk-UA" sz="3000" b="1" dirty="0" smtClean="0">
                <a:solidFill>
                  <a:schemeClr val="accent6"/>
                </a:solidFill>
                <a:effectLst/>
                <a:latin typeface="+mj-lt"/>
                <a:ea typeface="Aptos" panose="020B0004020202020204" pitchFamily="34" charset="0"/>
              </a:rPr>
              <a:t>за </a:t>
            </a:r>
            <a:r>
              <a:rPr lang="uk-UA" sz="3000" b="1" dirty="0">
                <a:solidFill>
                  <a:schemeClr val="accent6"/>
                </a:solidFill>
                <a:effectLst/>
                <a:latin typeface="+mj-lt"/>
                <a:ea typeface="Aptos" panose="020B0004020202020204" pitchFamily="34" charset="0"/>
              </a:rPr>
              <a:t>обсягами базового </a:t>
            </a:r>
            <a:r>
              <a:rPr lang="uk-UA" sz="3000" b="1" dirty="0" smtClean="0">
                <a:solidFill>
                  <a:schemeClr val="accent6"/>
                </a:solidFill>
                <a:effectLst/>
                <a:latin typeface="+mj-lt"/>
                <a:ea typeface="Aptos" panose="020B0004020202020204" pitchFamily="34" charset="0"/>
              </a:rPr>
              <a:t>фінансування на 2024 рік</a:t>
            </a:r>
            <a:endParaRPr lang="x-none" sz="3000" b="1" dirty="0">
              <a:solidFill>
                <a:schemeClr val="accent6"/>
              </a:solidFill>
              <a:latin typeface="+mj-lt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64920234"/>
              </p:ext>
            </p:extLst>
          </p:nvPr>
        </p:nvGraphicFramePr>
        <p:xfrm>
          <a:off x="74317" y="2587143"/>
          <a:ext cx="5052854" cy="4196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0630" y="1964481"/>
            <a:ext cx="38933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b="1" dirty="0" smtClean="0"/>
              <a:t>Дніпропетровська область</a:t>
            </a:r>
            <a:endParaRPr lang="uk-UA" sz="2500" b="1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752462" y="2975401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8323028" y="1148315"/>
            <a:ext cx="12488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b="1" dirty="0" smtClean="0"/>
              <a:t>Україна</a:t>
            </a:r>
            <a:endParaRPr lang="uk-UA" sz="2500" b="1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21270651"/>
              </p:ext>
            </p:extLst>
          </p:nvPr>
        </p:nvGraphicFramePr>
        <p:xfrm>
          <a:off x="5397950" y="1558968"/>
          <a:ext cx="6440263" cy="519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513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7381" y="0"/>
            <a:ext cx="1142526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/>
              <a:t>Кадровий склад університету</a:t>
            </a:r>
          </a:p>
          <a:p>
            <a:pPr algn="ctr"/>
            <a:r>
              <a:rPr lang="uk-UA" sz="2200" b="1" dirty="0" smtClean="0"/>
              <a:t>Розподіл кількісного складу співробітників по роках</a:t>
            </a:r>
            <a:endParaRPr lang="uk-UA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44195" y="815507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ННІ </a:t>
            </a:r>
            <a:r>
              <a:rPr lang="uk-UA" b="1" dirty="0" err="1" smtClean="0"/>
              <a:t>ДмеТІ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58292" y="92054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ННІ ДІІТ</a:t>
            </a:r>
            <a:endParaRPr lang="ru-RU" b="1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8594126" y="1304963"/>
          <a:ext cx="3248103" cy="227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914400" y="1266510"/>
          <a:ext cx="3013023" cy="236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61684" y="3861009"/>
            <a:ext cx="122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ННІ УДХТУ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653940" y="3698614"/>
            <a:ext cx="129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ННІ ПДАБА</a:t>
            </a:r>
            <a:endParaRPr lang="ru-RU" b="1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809469" y="4242216"/>
          <a:ext cx="2993661" cy="2263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8898535" y="4144623"/>
          <a:ext cx="2819400" cy="207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882453" y="1401581"/>
          <a:ext cx="4826832" cy="508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4187313" y="462857"/>
            <a:ext cx="7805996" cy="9685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5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ДЕРЖБЮДЖЕТНЕ ФІНАНСУВАННЯ </a:t>
            </a:r>
          </a:p>
          <a:p>
            <a:r>
              <a:rPr lang="uk-UA" sz="25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(загальний фонд)</a:t>
            </a:r>
          </a:p>
          <a:p>
            <a:endParaRPr lang="uk-UA" sz="25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uk-UA" sz="25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1" y="273671"/>
            <a:ext cx="3857192" cy="83680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58302149"/>
              </p:ext>
            </p:extLst>
          </p:nvPr>
        </p:nvGraphicFramePr>
        <p:xfrm>
          <a:off x="1797269" y="719666"/>
          <a:ext cx="9585434" cy="580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35063" y="840739"/>
            <a:ext cx="718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Конкурсний відбір фундаментальних наукових досліджень, прикладних наукових </a:t>
            </a:r>
            <a:r>
              <a:rPr lang="uk-UA" b="1" dirty="0" smtClean="0"/>
              <a:t>досліджень  (основний конкурс + молоді вчені)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29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391" y="0"/>
            <a:ext cx="11137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Перелік </a:t>
            </a:r>
            <a:r>
              <a:rPr lang="uk-UA" b="1" dirty="0" err="1" smtClean="0"/>
              <a:t>проєктів</a:t>
            </a:r>
            <a:r>
              <a:rPr lang="uk-UA" b="1" dirty="0" smtClean="0"/>
              <a:t>, поданих на участь у конкурсних</a:t>
            </a:r>
            <a:r>
              <a:rPr lang="ru-RU" b="1" dirty="0" smtClean="0"/>
              <a:t>  </a:t>
            </a:r>
            <a:r>
              <a:rPr lang="uk-UA" b="1" dirty="0" smtClean="0"/>
              <a:t>відборах</a:t>
            </a:r>
            <a:r>
              <a:rPr lang="ru-RU" b="1" dirty="0" smtClean="0"/>
              <a:t> </a:t>
            </a:r>
            <a:r>
              <a:rPr lang="uk-UA" b="1" dirty="0" smtClean="0"/>
              <a:t>за кошти державного бюджету </a:t>
            </a:r>
          </a:p>
          <a:p>
            <a:pPr algn="ctr"/>
            <a:r>
              <a:rPr lang="uk-UA" b="1" dirty="0" smtClean="0"/>
              <a:t>фінансування </a:t>
            </a:r>
            <a:r>
              <a:rPr lang="uk-UA" b="1" dirty="0"/>
              <a:t>яких розпочнеться у </a:t>
            </a:r>
            <a:r>
              <a:rPr lang="uk-UA" b="1" dirty="0" smtClean="0"/>
              <a:t>2025 році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73967" y="719666"/>
          <a:ext cx="9173981" cy="550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5120" y="6227058"/>
            <a:ext cx="7500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500" b="1" dirty="0" smtClean="0"/>
              <a:t>Консолідований УДУНТ – 23 </a:t>
            </a:r>
            <a:r>
              <a:rPr lang="uk-UA" sz="3500" b="1" dirty="0" err="1" smtClean="0"/>
              <a:t>проєкти</a:t>
            </a:r>
            <a:r>
              <a:rPr lang="uk-UA" sz="3500" b="1" dirty="0" smtClean="0"/>
              <a:t> </a:t>
            </a:r>
            <a:endParaRPr lang="uk-UA" sz="3500" b="1" dirty="0"/>
          </a:p>
        </p:txBody>
      </p:sp>
    </p:spTree>
    <p:extLst>
      <p:ext uri="{BB962C8B-B14F-4D97-AF65-F5344CB8AC3E}">
        <p14:creationId xmlns:p14="http://schemas.microsoft.com/office/powerpoint/2010/main" val="22729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243C55-5B60-06C0-E0B0-04E9A71BAB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353" r="48" b="114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60434-4B9F-23AE-0C18-FA934A0E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3" y="269824"/>
            <a:ext cx="11557416" cy="8394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b="1" dirty="0" smtClean="0">
                <a:latin typeface="+mn-lt"/>
                <a:cs typeface="Calibri Light"/>
              </a:rPr>
              <a:t>Обсяги капітальних видатків на закупівлю наукового обладнання для університету</a:t>
            </a:r>
            <a:endParaRPr lang="uk-UA" sz="3000" b="1" dirty="0">
              <a:latin typeface="+mn-lt"/>
              <a:cs typeface="Calibri Ligh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98838"/>
              </p:ext>
            </p:extLst>
          </p:nvPr>
        </p:nvGraphicFramePr>
        <p:xfrm>
          <a:off x="378372" y="1203960"/>
          <a:ext cx="11493062" cy="4818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2662"/>
                <a:gridCol w="3200400"/>
              </a:tblGrid>
              <a:tr h="900299"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>
                          <a:solidFill>
                            <a:schemeClr val="tx1"/>
                          </a:solidFill>
                        </a:rPr>
                        <a:t>Назва конкурсу</a:t>
                      </a:r>
                      <a:endParaRPr lang="uk-UA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>
                          <a:solidFill>
                            <a:schemeClr val="tx1"/>
                          </a:solidFill>
                        </a:rPr>
                        <a:t>Обсяги фінансування</a:t>
                      </a:r>
                      <a:endParaRPr lang="uk-UA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Виконання завдань перспективного плану розвитку наукового напряму</a:t>
                      </a:r>
                      <a:r>
                        <a:rPr lang="ru-RU" sz="1800" dirty="0" smtClean="0"/>
                        <a:t> </a:t>
                      </a:r>
                      <a:r>
                        <a:rPr lang="uk-UA" sz="1800" dirty="0" smtClean="0"/>
                        <a:t>«Технічні науки»</a:t>
                      </a:r>
                      <a:r>
                        <a:rPr lang="ru-RU" sz="1800" dirty="0" smtClean="0"/>
                        <a:t> </a:t>
                      </a:r>
                      <a:r>
                        <a:rPr lang="uk-UA" sz="1800" dirty="0" smtClean="0"/>
                        <a:t>в Українському державному університеті науки і технологій:</a:t>
                      </a:r>
                      <a:r>
                        <a:rPr lang="en-US" sz="1800" dirty="0" smtClean="0"/>
                        <a:t> </a:t>
                      </a:r>
                      <a:r>
                        <a:rPr lang="uk-UA" sz="1800" dirty="0" smtClean="0">
                          <a:cs typeface="Calibri"/>
                        </a:rPr>
                        <a:t>(Базове фінансування)</a:t>
                      </a:r>
                      <a:endParaRPr lang="uk-UA" sz="1800" dirty="0" smtClean="0"/>
                    </a:p>
                    <a:p>
                      <a:pPr algn="l"/>
                      <a:endParaRPr lang="uk-UA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b="1" dirty="0" smtClean="0"/>
                        <a:t>1 898 500,00 грн.</a:t>
                      </a:r>
                    </a:p>
                    <a:p>
                      <a:pPr algn="ctr"/>
                      <a:endParaRPr lang="uk-UA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299">
                <a:tc>
                  <a:txBody>
                    <a:bodyPr/>
                    <a:lstStyle/>
                    <a:p>
                      <a:pPr algn="l"/>
                      <a:r>
                        <a:rPr lang="uk-UA" sz="1800" dirty="0" err="1" smtClean="0">
                          <a:ea typeface="Calibri"/>
                          <a:cs typeface="Calibri"/>
                        </a:rPr>
                        <a:t>Проєкти</a:t>
                      </a:r>
                      <a:r>
                        <a:rPr lang="uk-UA" sz="1800" dirty="0" smtClean="0">
                          <a:ea typeface="Calibri"/>
                          <a:cs typeface="Calibri"/>
                        </a:rPr>
                        <a:t> конкурсу національного фонду досліджень України “Наука для зміцнення обороноздатності України”</a:t>
                      </a:r>
                      <a:endParaRPr lang="uk-UA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b="1" dirty="0" smtClean="0">
                          <a:ea typeface="Calibri"/>
                          <a:cs typeface="Calibri"/>
                        </a:rPr>
                        <a:t>571 637,00 грн.</a:t>
                      </a:r>
                      <a:endParaRPr lang="uk-UA" sz="2500" b="1" dirty="0" smtClean="0"/>
                    </a:p>
                    <a:p>
                      <a:pPr algn="ctr"/>
                      <a:endParaRPr lang="uk-UA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299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​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uk-UA" sz="1800" dirty="0" err="1" smtClean="0"/>
                        <a:t>Проєкт</a:t>
                      </a:r>
                      <a:r>
                        <a:rPr lang="uk-UA" sz="1800" dirty="0" smtClean="0"/>
                        <a:t> конкурсу наукових, науково-технічних робіт та </a:t>
                      </a:r>
                      <a:r>
                        <a:rPr lang="uk-UA" sz="1800" dirty="0" err="1" smtClean="0"/>
                        <a:t>проєктів</a:t>
                      </a:r>
                      <a:r>
                        <a:rPr lang="uk-UA" sz="1800" dirty="0" smtClean="0"/>
                        <a:t>, які фінансуються за рахунок зовнішнього інструменту допомоги Європейського Союзу </a:t>
                      </a:r>
                      <a:r>
                        <a:rPr lang="uk-UA" sz="1800" dirty="0" smtClean="0">
                          <a:latin typeface="+mn-lt"/>
                          <a:cs typeface="Calibri"/>
                        </a:rPr>
                        <a:t>(</a:t>
                      </a:r>
                      <a:r>
                        <a:rPr lang="uk-UA" sz="1800" dirty="0" err="1" smtClean="0">
                          <a:latin typeface="+mn-lt"/>
                          <a:cs typeface="Calibri"/>
                        </a:rPr>
                        <a:t>Реінбурсація</a:t>
                      </a:r>
                      <a:r>
                        <a:rPr lang="uk-UA" sz="1800" dirty="0" smtClean="0">
                          <a:latin typeface="+mn-lt"/>
                          <a:cs typeface="Calibri"/>
                        </a:rPr>
                        <a:t>)</a:t>
                      </a:r>
                      <a:endParaRPr lang="uk-UA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b="1" dirty="0" smtClean="0"/>
                        <a:t>5 228 850,00 грн.</a:t>
                      </a:r>
                      <a:endParaRPr lang="uk-UA" sz="2500" b="1" dirty="0" smtClean="0">
                        <a:ea typeface="Calibri"/>
                        <a:cs typeface="Calibri"/>
                      </a:endParaRPr>
                    </a:p>
                    <a:p>
                      <a:pPr algn="ctr"/>
                      <a:endParaRPr lang="uk-UA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299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/>
                        <a:t>Участь університету в інвестиційному </a:t>
                      </a:r>
                      <a:r>
                        <a:rPr lang="uk-UA" sz="1800" dirty="0" err="1" smtClean="0"/>
                        <a:t>проєкті</a:t>
                      </a:r>
                      <a:r>
                        <a:rPr lang="uk-UA" sz="1800" dirty="0" smtClean="0"/>
                        <a:t> «Удосконалення вищої освіти в Україні заради результатів» в рамках компонента «Підтримка оптимізації мережі ЗВО»</a:t>
                      </a:r>
                      <a:endParaRPr lang="uk-UA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b="1" dirty="0" smtClean="0">
                          <a:ea typeface="Calibri"/>
                          <a:cs typeface="Calibri"/>
                        </a:rPr>
                        <a:t>    1 496 083,62</a:t>
                      </a:r>
                      <a:r>
                        <a:rPr lang="ru-RU" sz="2500" b="1" dirty="0" smtClean="0"/>
                        <a:t> $</a:t>
                      </a:r>
                      <a:r>
                        <a:rPr lang="ru-RU" sz="2500" dirty="0" smtClean="0"/>
                        <a:t>	</a:t>
                      </a:r>
                    </a:p>
                    <a:p>
                      <a:pPr algn="ctr"/>
                      <a:endParaRPr lang="uk-UA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0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07702" y="188640"/>
            <a:ext cx="46555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500" b="1" dirty="0"/>
              <a:t>Проблемні питання та завдання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392" y="1268760"/>
            <a:ext cx="10752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dirty="0" smtClean="0"/>
              <a:t>Підвищення </a:t>
            </a:r>
            <a:r>
              <a:rPr lang="uk-UA" dirty="0"/>
              <a:t>рівня публікаційної активності в </a:t>
            </a:r>
            <a:r>
              <a:rPr lang="uk-UA" dirty="0" err="1"/>
              <a:t>наукометричній</a:t>
            </a:r>
            <a:r>
              <a:rPr lang="uk-UA" dirty="0"/>
              <a:t> базі </a:t>
            </a:r>
            <a:r>
              <a:rPr lang="en-US" dirty="0" smtClean="0"/>
              <a:t>Scopus</a:t>
            </a:r>
            <a:r>
              <a:rPr lang="uk-UA" dirty="0" smtClean="0"/>
              <a:t> та </a:t>
            </a:r>
            <a:r>
              <a:rPr lang="en-US" dirty="0" smtClean="0"/>
              <a:t>Web of Science.</a:t>
            </a:r>
            <a:endParaRPr lang="uk-UA" dirty="0" smtClean="0"/>
          </a:p>
          <a:p>
            <a:pPr marL="342900" indent="-342900" algn="just">
              <a:buAutoNum type="arabicPeriod"/>
            </a:pPr>
            <a:endParaRPr lang="uk-UA" dirty="0" smtClean="0"/>
          </a:p>
          <a:p>
            <a:pPr marL="342900" indent="-342900" algn="just">
              <a:buAutoNum type="arabicPeriod"/>
            </a:pPr>
            <a:r>
              <a:rPr lang="uk-UA" dirty="0"/>
              <a:t>Покращення показників рейтингу </a:t>
            </a:r>
            <a:r>
              <a:rPr lang="en-US" dirty="0" err="1"/>
              <a:t>Webometrics</a:t>
            </a:r>
            <a:r>
              <a:rPr lang="en-US" dirty="0" smtClean="0"/>
              <a:t>.</a:t>
            </a:r>
            <a:endParaRPr lang="uk-UA" dirty="0" smtClean="0"/>
          </a:p>
          <a:p>
            <a:pPr marL="342900" indent="-342900" algn="just">
              <a:buAutoNum type="arabicPeriod"/>
            </a:pPr>
            <a:endParaRPr lang="uk-UA" dirty="0" smtClean="0"/>
          </a:p>
          <a:p>
            <a:pPr marL="342900" indent="-342900" algn="just">
              <a:buAutoNum type="arabicPeriod"/>
            </a:pPr>
            <a:r>
              <a:rPr lang="uk" dirty="0" smtClean="0"/>
              <a:t>Активізація роботи ради молодих вчених і наукового товариства студентів, курсантів, аспірантів та молодих учених.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r>
              <a:rPr lang="uk" dirty="0" smtClean="0"/>
              <a:t>Активізація роботи науковців університету  щгодо участі у конкусному відборі </a:t>
            </a:r>
            <a:r>
              <a:rPr lang="uk-UA" dirty="0" smtClean="0"/>
              <a:t>фундаментальних </a:t>
            </a:r>
            <a:r>
              <a:rPr lang="uk-UA" dirty="0"/>
              <a:t>наукових досліджень, науково-технічних (експериментальних розробок) за рахунок коштів загального фонду державного бюджету </a:t>
            </a:r>
            <a:r>
              <a:rPr lang="uk-UA" dirty="0" smtClean="0"/>
              <a:t>, грандах.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uk-UA" sz="7200" dirty="0">
                <a:ea typeface="+mj-lt"/>
                <a:cs typeface="+mj-lt"/>
              </a:rPr>
              <a:t>Дякую за увагу</a:t>
            </a:r>
            <a:endParaRPr lang="en-US" sz="7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1500" dirty="0">
                <a:cs typeface="Calibri"/>
              </a:rPr>
              <a:t>Дану презентацію створено в результаті спільної роботи </a:t>
            </a:r>
            <a:br>
              <a:rPr lang="uk-UA" sz="1500" dirty="0">
                <a:cs typeface="Calibri"/>
              </a:rPr>
            </a:br>
            <a:r>
              <a:rPr lang="uk-UA" sz="1500" dirty="0">
                <a:cs typeface="Calibri"/>
              </a:rPr>
              <a:t>працівників </a:t>
            </a:r>
            <a:r>
              <a:rPr lang="uk-UA" sz="1500" dirty="0" smtClean="0">
                <a:cs typeface="Calibri"/>
              </a:rPr>
              <a:t>університету </a:t>
            </a:r>
            <a:r>
              <a:rPr lang="uk-UA" sz="1500" dirty="0">
                <a:cs typeface="Calibri"/>
              </a:rPr>
              <a:t>ННІ </a:t>
            </a:r>
            <a:r>
              <a:rPr lang="uk-UA" sz="1500" dirty="0" smtClean="0">
                <a:cs typeface="Calibri"/>
              </a:rPr>
              <a:t>ДІІТ, ННІ ІПБТ, ННІ УДХТУ та ННІ ПДАБА у </a:t>
            </a:r>
            <a:r>
              <a:rPr lang="uk-UA" sz="1500" dirty="0" err="1">
                <a:cs typeface="Calibri"/>
              </a:rPr>
              <a:t>веб-версії</a:t>
            </a:r>
            <a:r>
              <a:rPr lang="uk-UA" sz="1500" dirty="0">
                <a:cs typeface="Calibri"/>
              </a:rPr>
              <a:t> PowerPoint корпоративного облікового запису MS Office 365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1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7381" y="1"/>
            <a:ext cx="1142526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/>
              <a:t>Кадровий склад університету</a:t>
            </a:r>
          </a:p>
          <a:p>
            <a:pPr algn="ctr"/>
            <a:r>
              <a:rPr lang="uk-UA" sz="2200" b="1" dirty="0" smtClean="0"/>
              <a:t>Розподіл кількісного складу за науковим ступенем, вченим званням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34715" y="843197"/>
          <a:ext cx="11572406" cy="279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" y="3582649"/>
          <a:ext cx="11947160" cy="327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429" y="0"/>
            <a:ext cx="1053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ДİЯЛЬНİСТЬ АСПİРАНТУРИ ЗА ПЕРİОД 2020 – 2024 рр. </a:t>
            </a:r>
            <a:endParaRPr lang="uk-UA" sz="30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24459" y="689548"/>
          <a:ext cx="10762937" cy="5771212"/>
        </p:xfrm>
        <a:graphic>
          <a:graphicData uri="http://schemas.openxmlformats.org/drawingml/2006/table">
            <a:tbl>
              <a:tblPr/>
              <a:tblGrid>
                <a:gridCol w="1182607"/>
                <a:gridCol w="1074607"/>
                <a:gridCol w="2042563"/>
                <a:gridCol w="1339882"/>
                <a:gridCol w="1339882"/>
                <a:gridCol w="1271707"/>
                <a:gridCol w="1271707"/>
                <a:gridCol w="1239982"/>
              </a:tblGrid>
              <a:tr h="3177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№ з/п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Шифр спеціаль-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ності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Назва спеціальності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Вступ / Випуск / Захист  (+ кандидатські дисертації)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90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ДМетİ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033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Філософія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3/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051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Економіка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8/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12/1/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5/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073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Менеджмент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3/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  8/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076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Підприємництво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та торгівля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3/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  8/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122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Комп'ютерні науки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2/1/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5/2/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7/3/0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11/2/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4/2/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6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132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Матеріалознавство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4/3/0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1/4/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(+1)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5/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/1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19/2/2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8/1/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7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133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Галузеве машинобудування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1/1/0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1/2/2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2/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  3/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 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8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136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Металургія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9/3/0  (+7)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4/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(+4)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20/3/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46/2/1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12/2/1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9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144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Теплоенергетика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1/2/2  (+2)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7/1/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  7/1/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4/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161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Хімічні технології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та інженерія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(+4)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  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Всього: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19/8/0  (+9)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17/12/4  (+12)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55/7/1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115/8/3  (+2)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39/6/1  (+1)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7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429" y="0"/>
            <a:ext cx="1053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ДİЯЛЬНİСТЬ АСПİРАНТУРИ ЗА ПЕРİОД 2020 – 2024 рр. </a:t>
            </a:r>
            <a:endParaRPr lang="uk-UA" sz="3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4793" y="734516"/>
          <a:ext cx="11287593" cy="5531374"/>
        </p:xfrm>
        <a:graphic>
          <a:graphicData uri="http://schemas.openxmlformats.org/drawingml/2006/table">
            <a:tbl>
              <a:tblPr/>
              <a:tblGrid>
                <a:gridCol w="82081"/>
                <a:gridCol w="357488"/>
                <a:gridCol w="113912"/>
                <a:gridCol w="1219250"/>
                <a:gridCol w="2564357"/>
                <a:gridCol w="1449727"/>
                <a:gridCol w="1560638"/>
                <a:gridCol w="1333308"/>
                <a:gridCol w="1333308"/>
                <a:gridCol w="1226329"/>
                <a:gridCol w="47195"/>
              </a:tblGrid>
              <a:tr h="288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№ з/п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Шифр спеціаль-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ності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Назва спеціальності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Вступ / Випуск / Захист  (+ кандидатські дисертації)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6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2021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2022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2023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2024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32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>
                          <a:latin typeface="Arial"/>
                          <a:ea typeface="Arial"/>
                          <a:cs typeface="Times New Roman"/>
                        </a:rPr>
                        <a:t/>
                      </a:r>
                      <a:br>
                        <a:rPr lang="uk-UA" sz="1000" dirty="0"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uk-UA" sz="1400" b="1" spc="5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ДİİТ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032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Історія та археологія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/1/1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033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Філософія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5/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051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Економіка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2/1/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1/1/1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11/2/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7/3/3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/3/3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073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Менеджмент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3/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5/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8/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4/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101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Екологія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/1/1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6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122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Комп'ютерні науки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4/2/1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4/1/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13/1/2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5/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7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144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Теплоенергетика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4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8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192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Будівництво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та цивільна інженерія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3/1/0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2/2/4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6/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17/1/0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7/5/5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9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273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Залізничний транспорт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3/2/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1/2/1  (+3)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7/1/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4/3/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2/1/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4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275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Транспортні технології (за видами)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5/2/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5/2/1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11/2/1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38/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/2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12/3/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9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Всього: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16/7/0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19/10/9  (+3)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45/7/1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92/9/8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31/12/8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81" marR="56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7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429" y="0"/>
            <a:ext cx="1053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ДİЯЛЬНİСТЬ АСПİРАНТУРИ ЗА ПЕРİОД 2020 – 2024 рр. </a:t>
            </a:r>
            <a:endParaRPr lang="uk-UA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9706" y="644576"/>
          <a:ext cx="11332562" cy="5726245"/>
        </p:xfrm>
        <a:graphic>
          <a:graphicData uri="http://schemas.openxmlformats.org/drawingml/2006/table">
            <a:tbl>
              <a:tblPr/>
              <a:tblGrid>
                <a:gridCol w="1113665"/>
                <a:gridCol w="1126692"/>
                <a:gridCol w="2153520"/>
                <a:gridCol w="1526733"/>
                <a:gridCol w="1333648"/>
                <a:gridCol w="1333648"/>
                <a:gridCol w="1354633"/>
                <a:gridCol w="1354633"/>
                <a:gridCol w="35390"/>
              </a:tblGrid>
              <a:tr h="3313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№ з/п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Шифр спеціаль-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ності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Назва спеціальності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Вступ / Випуск / Захист  (+ кандидатські дисертації)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5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87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УДХТУ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051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Економіка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1/1/1  (+1)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3/2/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(+2)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13/1/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27/1/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3/1/1/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102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Хімія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2/2/2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3/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(+5)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3/2/2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9/1/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10/1/1/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122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Комп'ютерні науки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2/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10/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6/0/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1/2/1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132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Матеріалознавство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10/1/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6/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133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Галузеве машинобудування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4/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5/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4/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0/0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6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161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Хімічні технології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та інженерія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2/4/3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5/2/1  (+2)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27/1/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36/7/5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14/2/1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7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162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Біотехнології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та біоінженерія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3/2/2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(+1)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7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Всього: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12/9/8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13/6/1  (+10)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57/4/2  (+1)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93/10/5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39/6/4  (+1)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0" marR="56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7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429" y="0"/>
            <a:ext cx="1053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ДİЯЛЬНİСТЬ АСПİРАНТУРИ ЗА ПЕРİОД 2020 – 2024 рр. </a:t>
            </a:r>
            <a:endParaRPr lang="uk-UA" sz="3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99607" y="689547"/>
          <a:ext cx="11197651" cy="5786205"/>
        </p:xfrm>
        <a:graphic>
          <a:graphicData uri="http://schemas.openxmlformats.org/drawingml/2006/table">
            <a:tbl>
              <a:tblPr/>
              <a:tblGrid>
                <a:gridCol w="1331809"/>
                <a:gridCol w="1124329"/>
                <a:gridCol w="2112671"/>
                <a:gridCol w="1390690"/>
                <a:gridCol w="1390690"/>
                <a:gridCol w="1188116"/>
                <a:gridCol w="1312183"/>
                <a:gridCol w="1312183"/>
                <a:gridCol w="34980"/>
              </a:tblGrid>
              <a:tr h="3135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№ з/п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Шифр спеціаль-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ності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Назва спеціальності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Вступ / Випуск / Захист  (+ кандидатські дисертації)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901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ПДАБА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051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Економіка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192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Будівництво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та цивільна інженерія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10/3/1  (+1)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8/3/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(+9)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31/2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52/3/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18/3/3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263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Цивільна безпека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/1/1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(+1)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10/2/1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2/1/1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132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Матеріалознавство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1/2/2  (+3)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12/1/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281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Публічне управління та адміністрування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6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151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Автоматизація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та комп'ютерно-інтегровані технології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7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124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Системний аналіз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Всього: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11/6/2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12/6/2  (+13)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35/4/0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89/7/1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27/4/4  (+1)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665" marR="56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7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429" y="0"/>
            <a:ext cx="1053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ДİЯЛЬНİСТЬ ДОКТОРАНТУРИ ЗА ПЕРİОД 2020 – 2024 рр. </a:t>
            </a:r>
            <a:endParaRPr lang="uk-UA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4439" y="569622"/>
          <a:ext cx="10927829" cy="5996077"/>
        </p:xfrm>
        <a:graphic>
          <a:graphicData uri="http://schemas.openxmlformats.org/drawingml/2006/table">
            <a:tbl>
              <a:tblPr/>
              <a:tblGrid>
                <a:gridCol w="1177389"/>
                <a:gridCol w="1144046"/>
                <a:gridCol w="3146647"/>
                <a:gridCol w="1177389"/>
                <a:gridCol w="1083614"/>
                <a:gridCol w="1082918"/>
                <a:gridCol w="1057913"/>
                <a:gridCol w="1057913"/>
              </a:tblGrid>
              <a:tr h="268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№ з/п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Шифр спеціаль-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ності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Назва спеціальності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Вступ / Випуск / Захист  (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докторських дисертацій)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0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ДМетİ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Філософія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Економіка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Менеджмент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076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Підприємництво та торгівля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Комп'ютерні науки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Матеріалознавство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Галузеве машинобудування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Металургія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2/1/1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1/1/2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2/2/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/1/1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3/2/1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Теплоенергетика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Хімічні технології та інженерія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/1/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Всього: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3/2/3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2/2/5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5/3/0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0/1/1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6/5/1 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000">
                          <a:latin typeface="Arial"/>
                          <a:ea typeface="Arial"/>
                          <a:cs typeface="Times New Roman"/>
                        </a:rPr>
                        <a:t/>
                      </a:r>
                      <a:br>
                        <a:rPr lang="uk-UA" sz="1000"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ПДАБА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Будівництво та цивільна інженерія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2/1/2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3/2/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1/2/2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Цивільна безпека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 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Матеріалознавство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/3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Економіка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Всього: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0/0/2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2/1/6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3/0/0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6/2/1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3/3/2 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86" marR="56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7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429" y="0"/>
            <a:ext cx="1053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ДİЯЛЬНİСТЬ ДОКТОРАНТУРИ ЗА ПЕРİОД 2020 – 2024 рр. </a:t>
            </a:r>
            <a:endParaRPr lang="uk-UA" sz="3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7954" y="657918"/>
          <a:ext cx="11159344" cy="5907776"/>
        </p:xfrm>
        <a:graphic>
          <a:graphicData uri="http://schemas.openxmlformats.org/drawingml/2006/table">
            <a:tbl>
              <a:tblPr/>
              <a:tblGrid>
                <a:gridCol w="1288690"/>
                <a:gridCol w="1385342"/>
                <a:gridCol w="2437772"/>
                <a:gridCol w="1319476"/>
                <a:gridCol w="1319476"/>
                <a:gridCol w="1146219"/>
                <a:gridCol w="1146219"/>
                <a:gridCol w="1116150"/>
              </a:tblGrid>
              <a:tr h="2852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№ з/п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Шифр спеціаль-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ності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Назва спеціальності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Вступ / Випуск / Захист  (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докторських дисертацій)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0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ДİİТ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Філософія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Економіка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Менеджмент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Будівництво та цивільна інженерія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Залізничний транспорт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/1/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Транспортні технології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(за видами)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Всього: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2/0/0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4/0/0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1/3/0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2/2/0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7/1/0 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1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УДХТУ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Економіка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(+2)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Хімія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1/1/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(+2)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(+1)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2/1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1/3/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Хімічні технології 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 інженерія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2/2/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(+1)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uk-UA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(+3)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3/2/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6/1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3/3/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07.00.01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Історія України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10.01.01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Українська література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(+1)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Arial"/>
                          <a:cs typeface="Times New Roman"/>
                        </a:rPr>
                        <a:t>—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Всього: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3/3/</a:t>
                      </a: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(+6)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2/0/</a:t>
                      </a: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(+6)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6/3/0</a:t>
                      </a:r>
                      <a:endParaRPr lang="ru-RU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8/1/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(+1)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4/7/0</a:t>
                      </a:r>
                      <a:endParaRPr lang="ru-RU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919" marR="56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7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2647</Words>
  <Application>Microsoft Office PowerPoint</Application>
  <PresentationFormat>Произвольный</PresentationFormat>
  <Paragraphs>1092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Кількісні показники науково-дослідної роботи </vt:lpstr>
      <vt:lpstr>Презентация PowerPoint</vt:lpstr>
      <vt:lpstr>Результати конкурсних відборів проєктів університету,  виконання яких розпочалось у 2024 році</vt:lpstr>
      <vt:lpstr>Презентация PowerPoint</vt:lpstr>
      <vt:lpstr>Рейтинг в області та Україні  за обсягами базового фінансування на 2024 рік</vt:lpstr>
      <vt:lpstr>Презентация PowerPoint</vt:lpstr>
      <vt:lpstr>Презентация PowerPoint</vt:lpstr>
      <vt:lpstr>Обсяги капітальних видатків на закупівлю наукового обладнання для університету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NDCHHEAD</dc:creator>
  <cp:lastModifiedBy>User</cp:lastModifiedBy>
  <cp:revision>826</cp:revision>
  <cp:lastPrinted>2024-12-26T07:47:58Z</cp:lastPrinted>
  <dcterms:created xsi:type="dcterms:W3CDTF">2022-09-20T18:27:32Z</dcterms:created>
  <dcterms:modified xsi:type="dcterms:W3CDTF">2025-02-25T06:35:10Z</dcterms:modified>
</cp:coreProperties>
</file>